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2"/>
  </p:notesMasterIdLst>
  <p:sldIdLst>
    <p:sldId id="405" r:id="rId2"/>
    <p:sldId id="408" r:id="rId3"/>
    <p:sldId id="402" r:id="rId4"/>
    <p:sldId id="438" r:id="rId5"/>
    <p:sldId id="447" r:id="rId6"/>
    <p:sldId id="445" r:id="rId7"/>
    <p:sldId id="401" r:id="rId8"/>
    <p:sldId id="441" r:id="rId9"/>
    <p:sldId id="434" r:id="rId10"/>
    <p:sldId id="437" r:id="rId11"/>
    <p:sldId id="442" r:id="rId12"/>
    <p:sldId id="409" r:id="rId13"/>
    <p:sldId id="410" r:id="rId14"/>
    <p:sldId id="411" r:id="rId15"/>
    <p:sldId id="412" r:id="rId16"/>
    <p:sldId id="413" r:id="rId17"/>
    <p:sldId id="414" r:id="rId18"/>
    <p:sldId id="415" r:id="rId19"/>
    <p:sldId id="416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30" r:id="rId30"/>
    <p:sldId id="440" r:id="rId31"/>
    <p:sldId id="380" r:id="rId32"/>
    <p:sldId id="404" r:id="rId33"/>
    <p:sldId id="391" r:id="rId34"/>
    <p:sldId id="439" r:id="rId35"/>
    <p:sldId id="435" r:id="rId36"/>
    <p:sldId id="377" r:id="rId37"/>
    <p:sldId id="433" r:id="rId38"/>
    <p:sldId id="394" r:id="rId39"/>
    <p:sldId id="444" r:id="rId40"/>
    <p:sldId id="393" r:id="rId41"/>
    <p:sldId id="448" r:id="rId42"/>
    <p:sldId id="383" r:id="rId43"/>
    <p:sldId id="449" r:id="rId44"/>
    <p:sldId id="381" r:id="rId45"/>
    <p:sldId id="397" r:id="rId46"/>
    <p:sldId id="436" r:id="rId47"/>
    <p:sldId id="450" r:id="rId48"/>
    <p:sldId id="382" r:id="rId49"/>
    <p:sldId id="403" r:id="rId50"/>
    <p:sldId id="406" r:id="rId51"/>
    <p:sldId id="431" r:id="rId52"/>
    <p:sldId id="432" r:id="rId53"/>
    <p:sldId id="426" r:id="rId54"/>
    <p:sldId id="428" r:id="rId55"/>
    <p:sldId id="427" r:id="rId56"/>
    <p:sldId id="429" r:id="rId57"/>
    <p:sldId id="443" r:id="rId58"/>
    <p:sldId id="446" r:id="rId59"/>
    <p:sldId id="451" r:id="rId60"/>
    <p:sldId id="400" r:id="rId6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4F227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79" autoAdjust="0"/>
  </p:normalViewPr>
  <p:slideViewPr>
    <p:cSldViewPr>
      <p:cViewPr varScale="1">
        <p:scale>
          <a:sx n="67" d="100"/>
          <a:sy n="67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71427C-044D-494D-8B89-D21D81EE467F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74D1C280-3870-447F-9D8C-DC2D36DE6F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321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35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3814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41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46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549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57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54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321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0472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11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30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33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F664C2-398E-404B-A957-4CEA22675FCB}" type="slidenum">
              <a:rPr lang="ru-RU" altLang="ru-RU">
                <a:latin typeface="Calibri" panose="020F0502020204030204" pitchFamily="34" charset="0"/>
              </a:rPr>
              <a:pPr/>
              <a:t>34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5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A5191-E89A-4E2C-AFB7-DA9A43999FBE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66A8B-1AFF-44F0-8EC5-F84D5A7F3C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5122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F575E-379F-47B5-98F5-E8284B963AB9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FC791-C5BD-4BC0-8076-0ED8EBF32D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857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120CC-0F2B-4461-85EA-A0DC20D1A1DF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5A0F9-A495-4B39-A972-F22AA763FB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4567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BE30E-83F8-4A60-8EF4-2394C8C131C5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8E9FC-50C0-49EA-93E4-6C243534AA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9754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D0A30-1529-4402-B283-5D306121ADFA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ABADD-D825-4E3D-B751-200AFB3838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5244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B8E37-A59B-407F-990A-5BE42A6A7B59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22494-EC8B-4E5D-9614-96AC5238F8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884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3BF1B-4E8D-404E-8239-0E623249B6C2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740FA-EC82-4C1F-A6D8-473B95EC13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7363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AFB7B-D8F2-4377-943C-D509EC17F8BF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D0082-62FB-41CA-829B-773877662D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8247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EA51C-46F7-4237-BECC-392F5BB98E45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3ECC6-E109-4648-B3A6-2C04143A7A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2521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CBA4-1086-4729-9D9F-EC93804C49AE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57020-06AF-41F8-BE46-FD936CECCA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8352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F3160-D3A8-4544-B72D-44C15E36E18B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BA4E0-E894-4DD4-946C-E037DF4F74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3081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2BAB7C-E4EF-4EE3-B269-933CCD3CBD8F}" type="datetimeFigureOut">
              <a:rPr lang="ru-RU"/>
              <a:pPr>
                <a:defRPr/>
              </a:pPr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A69D6D8-F2B2-44F5-9B21-EF9476AED2A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86;&#1090;&#1082;&#1088;&#1099;&#1090;&#1099;&#1081;%20&#1091;&#1088;&#1086;&#1095;&#1077;&#1082;\&#1040;&#1083;&#1075;&#1086;&#1088;&#1080;&#1090;&#1084;%20&#1043;&#1080;&#1075;&#1080;&#1077;&#1085;&#1080;&#1095;&#1077;&#1089;&#1082;&#1086;&#1081;%20&#1054;&#1073;&#1088;&#1072;&#1073;&#1086;&#1090;&#1082;&#1080;%20&#1056;&#1091;&#1082;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4536504" cy="864096"/>
          </a:xfrm>
        </p:spPr>
        <p:txBody>
          <a:bodyPr/>
          <a:lstStyle/>
          <a:p>
            <a:pPr eaLnBrk="1" hangingPunct="1"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alt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r>
              <a:rPr lang="ru-RU" alt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«Северо-Осетинский медицинский колледж»</a:t>
            </a:r>
            <a:br>
              <a:rPr lang="ru-RU" alt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здравоохранения РСО – Алания</a:t>
            </a:r>
            <a:r>
              <a:rPr lang="ru-RU" altLang="ru-RU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2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1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739"/>
          <a:stretch>
            <a:fillRect/>
          </a:stretch>
        </p:blipFill>
        <p:spPr>
          <a:xfrm flipH="1">
            <a:off x="6199673" y="0"/>
            <a:ext cx="2944327" cy="1296144"/>
          </a:xfrm>
          <a:noFill/>
        </p:spPr>
      </p:pic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68425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1268760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II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этап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Конкурсное мероприятие № 2 «Мастер-класс»  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ru-RU" sz="2400" dirty="0" smtClean="0">
              <a:latin typeface="+mj-lt"/>
            </a:endParaRPr>
          </a:p>
          <a:p>
            <a:pPr algn="ctr"/>
            <a:r>
              <a:rPr lang="ru-RU" sz="2400" dirty="0" smtClean="0">
                <a:latin typeface="+mj-lt"/>
              </a:rPr>
              <a:t>по предмету:</a:t>
            </a:r>
            <a:r>
              <a:rPr lang="ru-RU" sz="2400" b="1" dirty="0" smtClean="0">
                <a:latin typeface="+mj-lt"/>
              </a:rPr>
              <a:t> «Выполнение работ по профессии младшая медицинская сестра по уходу за больными»</a:t>
            </a:r>
            <a:endParaRPr lang="ru-RU" sz="2400" dirty="0" smtClean="0">
              <a:latin typeface="+mj-lt"/>
            </a:endParaRPr>
          </a:p>
          <a:p>
            <a:pPr algn="ctr"/>
            <a:r>
              <a:rPr lang="ru-RU" sz="2400" dirty="0" smtClean="0">
                <a:latin typeface="+mj-lt"/>
              </a:rPr>
              <a:t>тема практического занятия: </a:t>
            </a:r>
            <a:r>
              <a:rPr lang="ru-RU" sz="2400" b="1" dirty="0" smtClean="0">
                <a:latin typeface="+mj-lt"/>
              </a:rPr>
              <a:t>«Медикаментозное лечение в сестринской практике. Парентеральный метод введения лекарственных средств. Набор лекарственного средства из ампулы и флакона»</a:t>
            </a:r>
            <a:endParaRPr lang="ru-RU" sz="2400" dirty="0" smtClean="0">
              <a:latin typeface="+mj-lt"/>
            </a:endParaRPr>
          </a:p>
          <a:p>
            <a:pPr algn="ctr">
              <a:lnSpc>
                <a:spcPct val="150000"/>
              </a:lnSpc>
            </a:pP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5013176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 Всероссийского  конкурса «Мастер года» среди мастеров производственного обучения профессиональных образовательных  организаций Российской Федерации</a:t>
            </a:r>
          </a:p>
          <a:p>
            <a:pPr algn="ctr"/>
            <a:r>
              <a:rPr lang="ru-RU" b="1" dirty="0" smtClean="0"/>
              <a:t>Засеева Ирина Витальевна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6211669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Республика Северная Осетия – Алания </a:t>
            </a:r>
          </a:p>
          <a:p>
            <a:pPr algn="ctr"/>
            <a:r>
              <a:rPr lang="ru-RU" dirty="0" smtClean="0"/>
              <a:t>2023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0688"/>
            <a:ext cx="504056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Georgia" pitchFamily="18" charset="0"/>
              </a:rPr>
              <a:t>Этико</a:t>
            </a:r>
            <a:r>
              <a:rPr lang="ru-RU" sz="2800" b="1" dirty="0" smtClean="0">
                <a:latin typeface="Georgia" pitchFamily="18" charset="0"/>
              </a:rPr>
              <a:t> – </a:t>
            </a:r>
            <a:r>
              <a:rPr lang="ru-RU" sz="2800" b="1" dirty="0" err="1" smtClean="0">
                <a:latin typeface="Georgia" pitchFamily="18" charset="0"/>
              </a:rPr>
              <a:t>деонтологическое</a:t>
            </a:r>
            <a:r>
              <a:rPr lang="ru-RU" sz="2800" b="1" dirty="0" smtClean="0">
                <a:latin typeface="Georgia" pitchFamily="18" charset="0"/>
              </a:rPr>
              <a:t> обеспечение</a:t>
            </a:r>
            <a:endParaRPr lang="ru-RU" sz="2800" dirty="0" smtClean="0">
              <a:latin typeface="Georgia" pitchFamily="18" charset="0"/>
            </a:endParaRPr>
          </a:p>
          <a:p>
            <a:r>
              <a:rPr lang="ru-RU" sz="2000" dirty="0" smtClean="0"/>
              <a:t>Часто пациенты испытывают опасения из – за незнания того лекарственного препарата, который им вводят. Многие страхи пациентов часто связаны с возможным инфицированием их во  время выполнения инъекций. Поэтому медицинская сестра должна набирать в шприц лекарство в присутствии пациента, объяснить благоприятное действие этого препарата для пациента, продемонстрировать пациенту соблюдение правил асептики и антисептики.</a:t>
            </a:r>
          </a:p>
          <a:p>
            <a:endParaRPr lang="ru-RU" dirty="0"/>
          </a:p>
        </p:txBody>
      </p:sp>
      <p:pic>
        <p:nvPicPr>
          <p:cNvPr id="14338" name="Picture 2" descr="https://cmd74.ru/wp-content/uploads/feya-batrakova-1393x929.jpeg"/>
          <p:cNvPicPr>
            <a:picLocks noChangeAspect="1" noChangeArrowheads="1"/>
          </p:cNvPicPr>
          <p:nvPr/>
        </p:nvPicPr>
        <p:blipFill>
          <a:blip r:embed="rId3" cstate="print"/>
          <a:srcRect r="34397"/>
          <a:stretch>
            <a:fillRect/>
          </a:stretch>
        </p:blipFill>
        <p:spPr bwMode="auto">
          <a:xfrm>
            <a:off x="5724128" y="404664"/>
            <a:ext cx="3226404" cy="3279900"/>
          </a:xfrm>
          <a:prstGeom prst="rect">
            <a:avLst/>
          </a:prstGeom>
          <a:noFill/>
        </p:spPr>
      </p:pic>
      <p:pic>
        <p:nvPicPr>
          <p:cNvPr id="5" name="Picture 1" descr="C:\Users\User\Desktop\vrXHqDAXaGs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r="13875"/>
          <a:stretch>
            <a:fillRect/>
          </a:stretch>
        </p:blipFill>
        <p:spPr bwMode="auto">
          <a:xfrm>
            <a:off x="5580112" y="3939576"/>
            <a:ext cx="3346690" cy="2585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hMQ1zBEP1A.jpg"/>
          <p:cNvPicPr>
            <a:picLocks noChangeAspect="1" noChangeArrowheads="1"/>
          </p:cNvPicPr>
          <p:nvPr/>
        </p:nvPicPr>
        <p:blipFill>
          <a:blip r:embed="rId3" cstate="print"/>
          <a:srcRect l="32641" t="20600" r="37983" b="20601"/>
          <a:stretch>
            <a:fillRect/>
          </a:stretch>
        </p:blipFill>
        <p:spPr bwMode="auto">
          <a:xfrm>
            <a:off x="7559824" y="0"/>
            <a:ext cx="158417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76672"/>
            <a:ext cx="820891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pPr algn="ctr"/>
            <a:r>
              <a:rPr lang="ru-RU" sz="3200" b="1" dirty="0" smtClean="0">
                <a:latin typeface="Georgia" pitchFamily="18" charset="0"/>
              </a:rPr>
              <a:t>Правила техники безопасности</a:t>
            </a:r>
            <a:endParaRPr lang="ru-RU" sz="3200" dirty="0" smtClean="0">
              <a:latin typeface="Georgia" pitchFamily="18" charset="0"/>
            </a:endParaRPr>
          </a:p>
          <a:p>
            <a:pPr lvl="0"/>
            <a:endParaRPr lang="ru-RU" dirty="0" smtClean="0"/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Возможны ранения осколками стекла при вскрытии ампул, поэтому надо обязательно пользоваться при этом ватным шариком или  салфеткой.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 Возможны уколы пальцев рук использованными иглами при надевании колпачка или при снятии их со шприца.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 При проверке проходимости иглы необходимо обязательно придерживать канюлю иглы пальцем, иначе игла может под давлением соскочить с </a:t>
            </a:r>
            <a:r>
              <a:rPr lang="ru-RU" sz="2400" dirty="0" err="1" smtClean="0"/>
              <a:t>подыгольного</a:t>
            </a:r>
            <a:r>
              <a:rPr lang="ru-RU" sz="2400" dirty="0" smtClean="0"/>
              <a:t> конуса и поранить окружающих.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/>
              <a:t> Категорически запрещается надевать на иглу вату, смоченную спиртом, так как ватные волоконца могут быть причиной подкожных инфильтратов и нагноений.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868478"/>
          </a:xfrm>
        </p:spPr>
        <p:txBody>
          <a:bodyPr>
            <a:noAutofit/>
          </a:bodyPr>
          <a:lstStyle/>
          <a:p>
            <a:r>
              <a:rPr lang="ru-RU" sz="5400" b="1" dirty="0" err="1" smtClean="0"/>
              <a:t>Энтеральный</a:t>
            </a:r>
            <a:r>
              <a:rPr lang="ru-RU" sz="5400" b="1" dirty="0" smtClean="0"/>
              <a:t> путь введения</a:t>
            </a:r>
            <a:endParaRPr lang="ru-RU" sz="5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1538" y="2143116"/>
            <a:ext cx="71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введение лекарственных веществ через </a:t>
            </a:r>
            <a:r>
              <a:rPr lang="ru-RU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желудочно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– кишечный тракт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2082792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Ректальный путь введения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2928934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введение лекарственных веществ через прямую кишку</a:t>
            </a:r>
            <a:endParaRPr lang="ru-RU" sz="48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Пероральный путь введения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2643182"/>
            <a:ext cx="78581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j-lt"/>
              </a:rPr>
              <a:t>введение лекарственных веществ через рот</a:t>
            </a:r>
          </a:p>
          <a:p>
            <a:pPr algn="ctr"/>
            <a:endParaRPr lang="ru-RU" sz="5400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2297106"/>
          </a:xfrm>
        </p:spPr>
        <p:txBody>
          <a:bodyPr>
            <a:noAutofit/>
          </a:bodyPr>
          <a:lstStyle/>
          <a:p>
            <a:r>
              <a:rPr lang="ru-RU" sz="5400" b="1" dirty="0" err="1" smtClean="0"/>
              <a:t>Сублингвальный</a:t>
            </a:r>
            <a:r>
              <a:rPr lang="ru-RU" sz="5400" b="1" dirty="0" smtClean="0"/>
              <a:t> путь введения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3357562"/>
            <a:ext cx="75009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введение лекарственных веществ под язык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2011354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Ингаляционный путь введения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2786058"/>
            <a:ext cx="74295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j-lt"/>
              </a:rPr>
              <a:t>введение лекарственных веществ  через         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j-lt"/>
              </a:rPr>
              <a:t>дыхательные пути 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Инъекция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285852" y="2143116"/>
            <a:ext cx="67151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введение лекарственного средства с помощью специального нагнетания под давлением в разные среды организма</a:t>
            </a:r>
            <a:endParaRPr lang="ru-RU" sz="44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Инфузия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357290" y="2571744"/>
            <a:ext cx="65008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j-lt"/>
              </a:rPr>
              <a:t>вливание в организм большого объема жидкости</a:t>
            </a:r>
            <a:endParaRPr lang="ru-RU" sz="54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654164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Внутрикожная инъекция</a:t>
            </a:r>
            <a:endParaRPr lang="ru-RU" sz="5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2976" y="2428868"/>
            <a:ext cx="63579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+mj-lt"/>
              </a:rPr>
              <a:t>Самая поверхностная инъекция, производится с диагностической целью</a:t>
            </a:r>
            <a:endParaRPr lang="ru-RU" sz="44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115328" cy="78581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Цели урока: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186766" cy="475252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</a:t>
            </a:r>
            <a:r>
              <a:rPr lang="ru-RU" sz="3600" i="1" dirty="0" smtClean="0"/>
              <a:t>- </a:t>
            </a:r>
            <a:r>
              <a:rPr lang="ru-RU" sz="3600" dirty="0" smtClean="0"/>
              <a:t>студент должен знать недостатки и преимущества парентерального введения, устройство шприца, уметь правильно набрать дозу препарата, развести антибиотик, а также  правила инфекционной безопасности при работе со шприцом.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</a:t>
            </a:r>
            <a:r>
              <a:rPr lang="ru-RU" sz="3600" i="1" dirty="0" smtClean="0"/>
              <a:t>- </a:t>
            </a:r>
            <a:r>
              <a:rPr lang="ru-RU" sz="3600" dirty="0" smtClean="0"/>
              <a:t>научить студента логически мыслить, развить умение решать психосоматические, социальные и эмоциональные проблемы пациента.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Воспитательная</a:t>
            </a:r>
            <a:r>
              <a:rPr lang="ru-RU" sz="3600" i="1" dirty="0" smtClean="0"/>
              <a:t>- </a:t>
            </a:r>
            <a:r>
              <a:rPr lang="ru-RU" sz="3600" dirty="0" smtClean="0"/>
              <a:t>воспитывать у студентов чувство ответственности за здоровье и жизнь пациента, а также чувство ответственности за результаты работы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Подкожная инъекция</a:t>
            </a:r>
            <a:endParaRPr lang="ru-RU" sz="5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1928802"/>
            <a:ext cx="7786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Более глубокая, игла вводится в подкожно -  жировую клетчатку на глубину 15 мм.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+mj-lt"/>
              </a:rPr>
              <a:t>Цель  - лечебная</a:t>
            </a:r>
            <a:endParaRPr lang="ru-RU" sz="48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Внутримышечная инъекция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85786" y="1357298"/>
            <a:ext cx="75009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Наиболее часто выполняемая инъекция. Лекарственное средство вводится в толщу мышечной ткани, которая богата кровеносными сосудами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Внутривенная инъекция</a:t>
            </a:r>
            <a:endParaRPr lang="ru-RU" sz="5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643050"/>
            <a:ext cx="69294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Венепункция – прокол стенки периферической вены. Глубина введения иглы - 2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</a:rPr>
              <a:t>/3 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.  Наиболее часто выполняется в вены локтевого сгиба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Дополните предложение: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428736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Положение иглы при в/к введении лекарственных средств под углом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2786058"/>
            <a:ext cx="735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От 0-5 градусов, почти параллельно коже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C:\Documents and Settings\ЁЁЁ\Рабочий стол\Открытый урок 2013\Для открытого урока\3897_ip007copy.jpg"/>
          <p:cNvPicPr>
            <a:picLocks noChangeAspect="1" noChangeArrowheads="1"/>
          </p:cNvPicPr>
          <p:nvPr/>
        </p:nvPicPr>
        <p:blipFill>
          <a:blip r:embed="rId2" cstate="print"/>
          <a:srcRect t="21875" b="21875"/>
          <a:stretch>
            <a:fillRect/>
          </a:stretch>
        </p:blipFill>
        <p:spPr bwMode="auto">
          <a:xfrm>
            <a:off x="2786050" y="4500570"/>
            <a:ext cx="381000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Дополните предложение: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2000240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Положение иглы при </a:t>
            </a:r>
            <a:r>
              <a:rPr lang="ru-RU" sz="4000" b="1" dirty="0" err="1" smtClean="0">
                <a:solidFill>
                  <a:srgbClr val="C00000"/>
                </a:solidFill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</a:rPr>
              <a:t>/к введении лекарственных средств под углом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293096"/>
            <a:ext cx="4643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45 градусов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4429124" y="4214818"/>
            <a:ext cx="3758116" cy="24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/>
              <a:t>Дополните предложение: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2000240"/>
            <a:ext cx="7643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Положение иглы при в/м введении лекарственных средств под углом 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19872" y="4005064"/>
            <a:ext cx="3143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90 градусов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715140" y="3571876"/>
            <a:ext cx="2205355" cy="249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Дополните предложение: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785926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Шприцы однократного применения дезинфицируют: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19672" y="2852936"/>
            <a:ext cx="70957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методом погружения в разобранном виде в специальные емкости с дезинфицирующим раствором    (например 3 % раствором хлорамина)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Дополните предложение: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857364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+mj-lt"/>
              </a:rPr>
              <a:t>Многоразовые шприцы стерилизуют</a:t>
            </a:r>
            <a:endParaRPr lang="ru-RU" sz="40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85749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В сухожаровом шкафу при температуре 180 градусов  в течении 1 часа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42618"/>
          <a:stretch>
            <a:fillRect/>
          </a:stretch>
        </p:blipFill>
        <p:spPr bwMode="auto">
          <a:xfrm>
            <a:off x="4333878" y="4429132"/>
            <a:ext cx="46672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928801"/>
            <a:ext cx="4643470" cy="460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428604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Письменное тестирование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1944" y="0"/>
            <a:ext cx="3972056" cy="428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2844" y="428604"/>
            <a:ext cx="50006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Учится и жить есть одно и то же</a:t>
            </a:r>
          </a:p>
          <a:p>
            <a:pPr algn="r"/>
            <a:r>
              <a:rPr lang="ru-RU" sz="2600" i="1" dirty="0" smtClean="0">
                <a:solidFill>
                  <a:schemeClr val="accent2">
                    <a:lumMod val="75000"/>
                  </a:schemeClr>
                </a:solidFill>
              </a:rPr>
              <a:t>Пирогов Н.И</a:t>
            </a:r>
            <a:endParaRPr lang="ru-RU" sz="2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1785926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Знание – дочь опыта</a:t>
            </a:r>
          </a:p>
          <a:p>
            <a:pPr algn="r"/>
            <a:r>
              <a:rPr lang="ru-RU" sz="2400" i="1" dirty="0" smtClean="0">
                <a:solidFill>
                  <a:srgbClr val="002060"/>
                </a:solidFill>
              </a:rPr>
              <a:t>Леонардо да Винчи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928934"/>
            <a:ext cx="4572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Наши знания никогда не могут иметь конца именно потому, что предмет познания бесконечен</a:t>
            </a:r>
          </a:p>
          <a:p>
            <a:pPr algn="r"/>
            <a:r>
              <a:rPr lang="ru-RU" sz="2400" i="1" dirty="0" smtClean="0">
                <a:solidFill>
                  <a:schemeClr val="accent4">
                    <a:lumMod val="50000"/>
                  </a:schemeClr>
                </a:solidFill>
              </a:rPr>
              <a:t>Паскаль Б</a:t>
            </a: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214950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Только опыт дает истинный ответ</a:t>
            </a:r>
          </a:p>
          <a:p>
            <a:pPr algn="r"/>
            <a:r>
              <a:rPr lang="ru-RU" sz="2400" i="1" dirty="0" smtClean="0">
                <a:solidFill>
                  <a:schemeClr val="bg2">
                    <a:lumMod val="25000"/>
                  </a:schemeClr>
                </a:solidFill>
              </a:rPr>
              <a:t>Пастер </a:t>
            </a:r>
            <a:r>
              <a:rPr lang="ru-RU" sz="24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Л</a:t>
            </a:r>
            <a:endParaRPr lang="ru-RU" sz="24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80" y="4429132"/>
            <a:ext cx="3500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Чтобы переваривать знания, надо поглощать их с аппетитом</a:t>
            </a:r>
          </a:p>
          <a:p>
            <a:pPr algn="r"/>
            <a:r>
              <a:rPr lang="ru-RU" sz="2400" i="1" dirty="0" smtClean="0">
                <a:solidFill>
                  <a:srgbClr val="7030A0"/>
                </a:solidFill>
              </a:rPr>
              <a:t>Франс А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0688"/>
            <a:ext cx="820891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План:</a:t>
            </a:r>
            <a:endParaRPr lang="ru-RU" sz="40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Виды шприцов и игл, емкости шприцов и размеры игл.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Информирование пациента о предстоящей инъекции.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Соблюдение универсальных мер  предосторожности при работе со шприцом.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Самостоятельная работа: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 Сборка шприца однократного применения.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 Определение «Цены» деления шприца.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 Набор лекарственного средства из ампулы. Техника безопасности при работе с ампулой.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 Разведение порошка  антибиотика во флаконе. Лекарственные средства, используемые в качестве растворителя. </a:t>
            </a:r>
            <a:r>
              <a:rPr lang="ru-RU" smtClean="0"/>
              <a:t>Сенсибилизирующее  </a:t>
            </a:r>
            <a:r>
              <a:rPr lang="ru-RU" dirty="0"/>
              <a:t>действие антибиотиков на сестринский персонал.</a:t>
            </a:r>
          </a:p>
          <a:p>
            <a:pPr lvl="1">
              <a:buFont typeface="Arial" pitchFamily="34" charset="0"/>
              <a:buChar char="•"/>
            </a:pPr>
            <a:r>
              <a:rPr lang="ru-RU" smtClean="0"/>
              <a:t> </a:t>
            </a:r>
            <a:r>
              <a:rPr lang="ru-RU" dirty="0" smtClean="0"/>
              <a:t>Транспортировка шприца к пациенту.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Решение ситуационных задач и тестовых заданий.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Заполнение учебной документации.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Итог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 Домашнее задание.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4869160"/>
            <a:ext cx="84249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Шприц</a:t>
            </a:r>
            <a:r>
              <a:rPr lang="ru-RU" sz="2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dirty="0" smtClean="0"/>
              <a:t>-  </a:t>
            </a:r>
            <a:r>
              <a:rPr lang="ru-RU" sz="2000" b="1" dirty="0" smtClean="0">
                <a:latin typeface="Georgia" pitchFamily="18" charset="0"/>
              </a:rPr>
              <a:t>насос для нагнетания под давлением в разные среды организма лекарственных средств, представляющий особый полый цилиндр разной вместимости, с двумя отверстиями: большим для поршня и малым с </a:t>
            </a:r>
            <a:r>
              <a:rPr lang="ru-RU" sz="2000" b="1" dirty="0" err="1" smtClean="0">
                <a:latin typeface="Georgia" pitchFamily="18" charset="0"/>
              </a:rPr>
              <a:t>подыгольным</a:t>
            </a:r>
            <a:r>
              <a:rPr lang="ru-RU" sz="2000" b="1" dirty="0" smtClean="0">
                <a:latin typeface="Georgia" pitchFamily="18" charset="0"/>
              </a:rPr>
              <a:t> конусом – для иглы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6" name="Picture 6" descr="https://www.nv-lab.ru/images/upload/editor13921.jpg"/>
          <p:cNvPicPr>
            <a:picLocks noChangeAspect="1" noChangeArrowheads="1"/>
          </p:cNvPicPr>
          <p:nvPr/>
        </p:nvPicPr>
        <p:blipFill>
          <a:blip r:embed="rId3" cstate="print"/>
          <a:srcRect l="9712" t="31167" r="6027" b="23946"/>
          <a:stretch>
            <a:fillRect/>
          </a:stretch>
        </p:blipFill>
        <p:spPr bwMode="auto">
          <a:xfrm>
            <a:off x="827584" y="908720"/>
            <a:ext cx="6984776" cy="37208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7" name="Стрелка вправо 6"/>
          <p:cNvSpPr/>
          <p:nvPr/>
        </p:nvSpPr>
        <p:spPr>
          <a:xfrm rot="618102">
            <a:off x="683568" y="2924944"/>
            <a:ext cx="1800200" cy="64807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716978">
            <a:off x="774057" y="3014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поршень</a:t>
            </a:r>
            <a:endParaRPr lang="ru-RU" b="1" dirty="0"/>
          </a:p>
        </p:txBody>
      </p:sp>
      <p:sp>
        <p:nvSpPr>
          <p:cNvPr id="9" name="Стрелка влево 8"/>
          <p:cNvSpPr/>
          <p:nvPr/>
        </p:nvSpPr>
        <p:spPr>
          <a:xfrm>
            <a:off x="6804248" y="1412776"/>
            <a:ext cx="1936850" cy="1843063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092280" y="2060848"/>
            <a:ext cx="1763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Инъекционная</a:t>
            </a:r>
          </a:p>
          <a:p>
            <a:r>
              <a:rPr lang="ru-RU" sz="1600" b="1" dirty="0" smtClean="0"/>
              <a:t> игла</a:t>
            </a:r>
            <a:endParaRPr lang="ru-RU" sz="1600" b="1" dirty="0"/>
          </a:p>
        </p:txBody>
      </p:sp>
      <p:sp>
        <p:nvSpPr>
          <p:cNvPr id="11" name="Стрелка вверх 10"/>
          <p:cNvSpPr/>
          <p:nvPr/>
        </p:nvSpPr>
        <p:spPr>
          <a:xfrm rot="17946316">
            <a:off x="5374937" y="3000710"/>
            <a:ext cx="864096" cy="2016224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743839">
            <a:off x="4984780" y="3826157"/>
            <a:ext cx="1730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Канюля илы</a:t>
            </a:r>
            <a:endParaRPr lang="ru-RU" b="1" i="1" dirty="0"/>
          </a:p>
        </p:txBody>
      </p:sp>
      <p:sp>
        <p:nvSpPr>
          <p:cNvPr id="15" name="Стрелка вниз 14"/>
          <p:cNvSpPr/>
          <p:nvPr/>
        </p:nvSpPr>
        <p:spPr>
          <a:xfrm rot="20012230">
            <a:off x="2772318" y="547243"/>
            <a:ext cx="1080120" cy="18722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19981485">
            <a:off x="3160144" y="547889"/>
            <a:ext cx="432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/>
              <a:t>Цили</a:t>
            </a:r>
            <a:endParaRPr lang="ru-RU" sz="1600" b="1" dirty="0" smtClean="0"/>
          </a:p>
          <a:p>
            <a:r>
              <a:rPr lang="ru-RU" sz="1600" b="1" dirty="0" err="1" smtClean="0"/>
              <a:t>ндр</a:t>
            </a:r>
            <a:endParaRPr lang="ru-RU" sz="1600" b="1" dirty="0"/>
          </a:p>
        </p:txBody>
      </p:sp>
      <p:sp>
        <p:nvSpPr>
          <p:cNvPr id="18" name="Выноска 1 17"/>
          <p:cNvSpPr/>
          <p:nvPr/>
        </p:nvSpPr>
        <p:spPr>
          <a:xfrm>
            <a:off x="6804248" y="188640"/>
            <a:ext cx="2088232" cy="648072"/>
          </a:xfrm>
          <a:prstGeom prst="borderCallout1">
            <a:avLst>
              <a:gd name="adj1" fmla="val 51819"/>
              <a:gd name="adj2" fmla="val -175"/>
              <a:gd name="adj3" fmla="val 143365"/>
              <a:gd name="adj4" fmla="val -18792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948264" y="26064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/>
              <a:t>Подыгольный</a:t>
            </a:r>
            <a:r>
              <a:rPr lang="ru-RU" sz="1600" b="1" dirty="0" smtClean="0"/>
              <a:t> конус</a:t>
            </a:r>
            <a:endParaRPr lang="ru-RU" sz="1600" b="1" dirty="0"/>
          </a:p>
        </p:txBody>
      </p:sp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cf.ppt-online.org/files1/slide/x/xwrNto4BLyWRdIQKO07vesVFlbnCqHZMJ2g8hzP3X/slid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72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вухтрёх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29600" cy="2170706"/>
          </a:xfrm>
          <a:prstGeom prst="rect">
            <a:avLst/>
          </a:prstGeom>
          <a:noFill/>
        </p:spPr>
      </p:pic>
      <p:sp>
        <p:nvSpPr>
          <p:cNvPr id="1028" name="AutoShape 4" descr="https://www.sigma-med.ru/upload/resize_cache/webp/iblock/6fb/o8rctx53hqv5r3b76oplvh4g0h9lu1sd/5mw0c63d0pzxep0ot78d3tx0b5srxg9k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1" name="Picture 1" descr="C:\Users\User\Desktop\Medical-1ml-3ml-5ml-10ml-20ml-60ml-Plastic-Luer-Lock-Slip-Disposable-Syringe-with-Needle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b="12122"/>
          <a:stretch>
            <a:fillRect/>
          </a:stretch>
        </p:blipFill>
        <p:spPr bwMode="auto">
          <a:xfrm>
            <a:off x="1835696" y="2492896"/>
            <a:ext cx="5238750" cy="4009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717032"/>
            <a:ext cx="3944124" cy="2450460"/>
          </a:xfrm>
          <a:prstGeom prst="rect">
            <a:avLst/>
          </a:prstGeom>
        </p:spPr>
      </p:pic>
      <p:pic>
        <p:nvPicPr>
          <p:cNvPr id="19457" name="Picture 1" descr="C:\Users\User\Desktop\057f27d07257bc9c9a5ae12681a25767.jpeg"/>
          <p:cNvPicPr>
            <a:picLocks noChangeAspect="1" noChangeArrowheads="1"/>
          </p:cNvPicPr>
          <p:nvPr/>
        </p:nvPicPr>
        <p:blipFill>
          <a:blip r:embed="rId4" cstate="print"/>
          <a:srcRect l="10064" t="6951" r="2707" b="47900"/>
          <a:stretch>
            <a:fillRect/>
          </a:stretch>
        </p:blipFill>
        <p:spPr bwMode="auto">
          <a:xfrm>
            <a:off x="1619672" y="332656"/>
            <a:ext cx="5976664" cy="3096344"/>
          </a:xfrm>
          <a:prstGeom prst="rect">
            <a:avLst/>
          </a:prstGeom>
          <a:noFill/>
        </p:spPr>
      </p:pic>
      <p:pic>
        <p:nvPicPr>
          <p:cNvPr id="19459" name="Picture 3" descr="https://rk-medika.ru/image/cache/catalog/syringe/shprits_(3_comp)_20ml_luer_lock_kd-ject-3-500x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717032"/>
            <a:ext cx="2420888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User\Desktop\medicinskie_igly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10000" contrast="30000"/>
          </a:blip>
          <a:srcRect t="11927" b="7231"/>
          <a:stretch>
            <a:fillRect/>
          </a:stretch>
        </p:blipFill>
        <p:spPr bwMode="auto">
          <a:xfrm>
            <a:off x="395536" y="620688"/>
            <a:ext cx="8477540" cy="43924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5373216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Виды   инъекционных игл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770" t="7295" b="12092"/>
          <a:stretch>
            <a:fillRect/>
          </a:stretch>
        </p:blipFill>
        <p:spPr>
          <a:xfrm>
            <a:off x="179512" y="188640"/>
            <a:ext cx="4581530" cy="2880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2327498"/>
            <a:ext cx="3909814" cy="3909814"/>
          </a:xfrm>
          <a:prstGeom prst="rect">
            <a:avLst/>
          </a:prstGeom>
        </p:spPr>
      </p:pic>
      <p:pic>
        <p:nvPicPr>
          <p:cNvPr id="59394" name="Picture 2" descr="https://avatars.mds.yandex.net/get-mpic/5219318/img_id7883832801420797894.jpeg/orig"/>
          <p:cNvPicPr>
            <a:picLocks noChangeAspect="1" noChangeArrowheads="1"/>
          </p:cNvPicPr>
          <p:nvPr/>
        </p:nvPicPr>
        <p:blipFill>
          <a:blip r:embed="rId5" cstate="print"/>
          <a:srcRect l="5478" t="13413" r="11607" b="15866"/>
          <a:stretch>
            <a:fillRect/>
          </a:stretch>
        </p:blipFill>
        <p:spPr bwMode="auto">
          <a:xfrm>
            <a:off x="395536" y="3284984"/>
            <a:ext cx="3799043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624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4890307" cy="4525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12200" r="27320"/>
          <a:stretch/>
        </p:blipFill>
        <p:spPr>
          <a:xfrm>
            <a:off x="5508104" y="1561976"/>
            <a:ext cx="3456384" cy="321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260648"/>
            <a:ext cx="6667500" cy="2171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9048" y="2708920"/>
            <a:ext cx="3659528" cy="3659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795077"/>
            <a:ext cx="3487214" cy="34872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062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User\Desktop\1674196203_pro-dachnikov-com-p-rasstanovka-mebeli-v-protsedurnom-kabinete-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136904" cy="54246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8280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Подготовка процедурного кабинета к работе</a:t>
            </a: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Алгоритм Гигиенической Обработки Рук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052736"/>
            <a:ext cx="7272808" cy="5022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404664"/>
            <a:ext cx="76328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Хронокарта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практического занятия</a:t>
            </a: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1340768"/>
          <a:ext cx="8352928" cy="5036087"/>
        </p:xfrm>
        <a:graphic>
          <a:graphicData uri="http://schemas.openxmlformats.org/drawingml/2006/table">
            <a:tbl>
              <a:tblPr/>
              <a:tblGrid>
                <a:gridCol w="7018344"/>
                <a:gridCol w="1334584"/>
              </a:tblGrid>
              <a:tr h="395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Структурные элементы урока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Время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I 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Организационная часть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минута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II.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 Мотивация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парентерального метода введения лекарственных средств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минуты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1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III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Контроль исходного уровня знаний: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      - терминология;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      - тестирование.    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минуты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минуты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03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IV</a:t>
                      </a: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Изучение сестринских технологий парентерального введения лекарственных средств: виды шприцов и игл, сборка шприца одноразового применения, определение «цены» деления шприца, набор лекарственного средства из ампулы и флакона,  2 способа разведения порошка антибиотика, транспортировка шприца к пациенту      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25 минут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6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V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Самостоятельная работа студентов:  решение ситуационных 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задач, деловая </a:t>
                      </a:r>
                      <a:r>
                        <a:rPr lang="ru-RU" sz="16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ира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5 минут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VI</a:t>
                      </a: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. Подведение итогов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4 минуты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VII. </a:t>
                      </a:r>
                      <a:r>
                        <a:rPr lang="ru-RU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Рефлексия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минут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34" marR="584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8642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User\Desktop\голубые-перчатки-в-наличии-шприц-с-иглой-подготовка-для-впрыски-1433811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9424" cy="3550729"/>
          </a:xfrm>
          <a:prstGeom prst="rect">
            <a:avLst/>
          </a:prstGeom>
          <a:noFill/>
        </p:spPr>
      </p:pic>
      <p:pic>
        <p:nvPicPr>
          <p:cNvPr id="4" name="Picture 1" descr="C:\Users\User\Desktop\slide-4.jpg"/>
          <p:cNvPicPr>
            <a:picLocks noChangeAspect="1" noChangeArrowheads="1"/>
          </p:cNvPicPr>
          <p:nvPr/>
        </p:nvPicPr>
        <p:blipFill>
          <a:blip r:embed="rId3" cstate="print"/>
          <a:srcRect l="9482" t="21315" r="8291" b="5499"/>
          <a:stretch>
            <a:fillRect/>
          </a:stretch>
        </p:blipFill>
        <p:spPr bwMode="auto">
          <a:xfrm>
            <a:off x="4175448" y="3545632"/>
            <a:ext cx="496855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6" y="692696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Подготовка шприца</a:t>
            </a:r>
            <a:endParaRPr 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www.nv-lab.ru/images/upload/editor13921.jpg"/>
          <p:cNvPicPr>
            <a:picLocks noChangeAspect="1" noChangeArrowheads="1"/>
          </p:cNvPicPr>
          <p:nvPr/>
        </p:nvPicPr>
        <p:blipFill>
          <a:blip r:embed="rId3" cstate="print"/>
          <a:srcRect l="9712" t="31167" r="6027" b="23946"/>
          <a:stretch>
            <a:fillRect/>
          </a:stretch>
        </p:blipFill>
        <p:spPr bwMode="auto">
          <a:xfrm>
            <a:off x="-1" y="980728"/>
            <a:ext cx="9144001" cy="4871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User\Desktop\image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556792"/>
            <a:ext cx="5110881" cy="489339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69269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Набор лекарственного препарата в шприц из ампулы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43000"/>
          </a:xfrm>
        </p:spPr>
        <p:txBody>
          <a:bodyPr/>
          <a:lstStyle/>
          <a:p>
            <a:r>
              <a:rPr lang="ru-RU" b="1" dirty="0" smtClean="0">
                <a:latin typeface="Georgia" pitchFamily="18" charset="0"/>
              </a:rPr>
              <a:t>Виды ампул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028" name="Picture 4" descr="C:\Users\User\Desktop\novokainbufus055mln10obnovl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4320480" cy="3378616"/>
          </a:xfrm>
          <a:prstGeom prst="rect">
            <a:avLst/>
          </a:prstGeom>
          <a:noFill/>
        </p:spPr>
      </p:pic>
      <p:pic>
        <p:nvPicPr>
          <p:cNvPr id="1029" name="Picture 5" descr="C:\Users\User\Desktop\fizrastvor-dlya-inekci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764704"/>
            <a:ext cx="3433872" cy="2359149"/>
          </a:xfrm>
          <a:prstGeom prst="rect">
            <a:avLst/>
          </a:prstGeom>
          <a:noFill/>
        </p:spPr>
      </p:pic>
      <p:pic>
        <p:nvPicPr>
          <p:cNvPr id="1030" name="Picture 6" descr="C:\Users\User\Desktop\400x400_48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356992"/>
            <a:ext cx="3476160" cy="3089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b="49658"/>
          <a:stretch>
            <a:fillRect/>
          </a:stretch>
        </p:blipFill>
        <p:spPr bwMode="auto">
          <a:xfrm>
            <a:off x="1331640" y="1844824"/>
            <a:ext cx="633670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6206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Профилактика случайного укола иглой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476672"/>
            <a:ext cx="835292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Набор лекарственного препарата из флакона, закрытого алюминиевой крышкой.</a:t>
            </a:r>
            <a:endParaRPr lang="ru-RU" sz="3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ru-RU" dirty="0"/>
          </a:p>
        </p:txBody>
      </p:sp>
      <p:pic>
        <p:nvPicPr>
          <p:cNvPr id="12291" name="Picture 3" descr="C:\Users\User\Desktop\Syringe-Vaccine-Bott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2591" y="2060848"/>
            <a:ext cx="7216536" cy="4065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e5tajoybxj0iwguim8u4ui0my0u37l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392488" cy="2796656"/>
          </a:xfrm>
          <a:prstGeom prst="rect">
            <a:avLst/>
          </a:prstGeom>
          <a:noFill/>
        </p:spPr>
      </p:pic>
      <p:pic>
        <p:nvPicPr>
          <p:cNvPr id="1027" name="Picture 3" descr="C:\Users\User\Desktop\3303_1551967087.80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5451769" cy="3261742"/>
          </a:xfrm>
          <a:prstGeom prst="rect">
            <a:avLst/>
          </a:prstGeom>
          <a:noFill/>
        </p:spPr>
      </p:pic>
      <p:pic>
        <p:nvPicPr>
          <p:cNvPr id="1028" name="Picture 4" descr="C:\Users\User\Desktop\cdb21f71f4144d4dd9a918703c8c98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60648"/>
            <a:ext cx="2921000" cy="2921000"/>
          </a:xfrm>
          <a:prstGeom prst="rect">
            <a:avLst/>
          </a:prstGeom>
          <a:noFill/>
        </p:spPr>
      </p:pic>
      <p:pic>
        <p:nvPicPr>
          <p:cNvPr id="1029" name="Picture 5" descr="C:\Users\User\Desktop\лидокаин.png"/>
          <p:cNvPicPr>
            <a:picLocks noChangeAspect="1" noChangeArrowheads="1"/>
          </p:cNvPicPr>
          <p:nvPr/>
        </p:nvPicPr>
        <p:blipFill>
          <a:blip r:embed="rId6" cstate="print"/>
          <a:srcRect l="11252" t="4585" r="3231" b="3713"/>
          <a:stretch>
            <a:fillRect/>
          </a:stretch>
        </p:blipFill>
        <p:spPr bwMode="auto">
          <a:xfrm>
            <a:off x="6084168" y="3501008"/>
            <a:ext cx="2736304" cy="2880320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5868144" y="3429000"/>
            <a:ext cx="3024336" cy="30243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724128" y="3429000"/>
            <a:ext cx="3312368" cy="30243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6760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ceftriakson-dlya-koshek_or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560840" cy="5469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Мои документы\Мои рисунки\alergi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56084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1052736"/>
            <a:ext cx="35283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Антибиотики выпускают во флаконах, </a:t>
            </a:r>
          </a:p>
          <a:p>
            <a:pPr algn="ctr"/>
            <a:r>
              <a:rPr lang="ru-RU" sz="2800" b="1" dirty="0" smtClean="0"/>
              <a:t>дозируют в </a:t>
            </a:r>
            <a:r>
              <a:rPr lang="ru-RU" sz="2800" b="1" i="1" dirty="0" smtClean="0"/>
              <a:t>единицах действия </a:t>
            </a:r>
            <a:r>
              <a:rPr lang="ru-RU" sz="2800" b="1" dirty="0" smtClean="0"/>
              <a:t>(ЕД) и </a:t>
            </a:r>
            <a:r>
              <a:rPr lang="ru-RU" sz="2800" b="1" i="1" dirty="0" smtClean="0"/>
              <a:t>граммах </a:t>
            </a:r>
            <a:r>
              <a:rPr lang="ru-RU" sz="2800" b="1" dirty="0" smtClean="0"/>
              <a:t>(г): </a:t>
            </a:r>
          </a:p>
          <a:p>
            <a:pPr algn="ctr"/>
            <a:r>
              <a:rPr lang="ru-RU" sz="2800" b="1" dirty="0" smtClean="0"/>
              <a:t>1,0 г - 1000 000 ЕД </a:t>
            </a:r>
          </a:p>
          <a:p>
            <a:pPr algn="ctr"/>
            <a:r>
              <a:rPr lang="ru-RU" sz="2800" b="1" dirty="0" smtClean="0"/>
              <a:t>0,5 г - 500 000 ЕД</a:t>
            </a:r>
          </a:p>
          <a:p>
            <a:pPr algn="ctr"/>
            <a:r>
              <a:rPr lang="ru-RU" sz="2800" b="1" dirty="0" smtClean="0"/>
              <a:t> 0,25 г - 250 000 ЕД</a:t>
            </a:r>
          </a:p>
          <a:p>
            <a:endParaRPr lang="ru-RU" dirty="0"/>
          </a:p>
        </p:txBody>
      </p:sp>
      <p:pic>
        <p:nvPicPr>
          <p:cNvPr id="5" name="Picture 1" descr="C:\Users\User\Desktop\benzilpenicilin.jpeg"/>
          <p:cNvPicPr>
            <a:picLocks noChangeAspect="1" noChangeArrowheads="1"/>
          </p:cNvPicPr>
          <p:nvPr/>
        </p:nvPicPr>
        <p:blipFill>
          <a:blip r:embed="rId2" cstate="print"/>
          <a:srcRect l="26030" r="24649"/>
          <a:stretch>
            <a:fillRect/>
          </a:stretch>
        </p:blipFill>
        <p:spPr bwMode="auto">
          <a:xfrm>
            <a:off x="6516216" y="980728"/>
            <a:ext cx="2232248" cy="4525963"/>
          </a:xfrm>
          <a:prstGeom prst="rect">
            <a:avLst/>
          </a:prstGeom>
          <a:noFill/>
        </p:spPr>
      </p:pic>
      <p:pic>
        <p:nvPicPr>
          <p:cNvPr id="6" name="Picture 2" descr="C:\Users\User\Desktop\60809-6-4-2-8-64286dffba5094ebbfbaf4d54820b2d68364d6bc_60809.jpeg"/>
          <p:cNvPicPr>
            <a:picLocks noChangeAspect="1" noChangeArrowheads="1"/>
          </p:cNvPicPr>
          <p:nvPr/>
        </p:nvPicPr>
        <p:blipFill>
          <a:blip r:embed="rId3" cstate="print"/>
          <a:srcRect l="26135" r="22953"/>
          <a:stretch>
            <a:fillRect/>
          </a:stretch>
        </p:blipFill>
        <p:spPr bwMode="auto">
          <a:xfrm>
            <a:off x="395536" y="980728"/>
            <a:ext cx="230425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1340768"/>
            <a:ext cx="8064896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Georgia" pitchFamily="18" charset="0"/>
              </a:rPr>
              <a:t>Федеральное агентство по техническому регулированию и метрологии</a:t>
            </a:r>
          </a:p>
          <a:p>
            <a:pPr algn="ctr"/>
            <a:r>
              <a:rPr lang="ru-RU" sz="2400" dirty="0" smtClean="0">
                <a:latin typeface="Georgia" pitchFamily="18" charset="0"/>
              </a:rPr>
              <a:t>Национальный стандарт Российской Федерации ГОСТ </a:t>
            </a:r>
            <a:r>
              <a:rPr lang="ru-RU" sz="2400" dirty="0" smtClean="0">
                <a:latin typeface="+mj-lt"/>
              </a:rPr>
              <a:t>Р 52623.4-2015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 </a:t>
            </a:r>
            <a:endParaRPr lang="ru-RU" sz="2400" dirty="0" smtClean="0">
              <a:latin typeface="Georgia" pitchFamily="18" charset="0"/>
            </a:endParaRPr>
          </a:p>
          <a:p>
            <a:pPr algn="ctr"/>
            <a:r>
              <a:rPr lang="ru-RU" sz="2400" b="1" dirty="0" smtClean="0">
                <a:latin typeface="Georgia" pitchFamily="18" charset="0"/>
              </a:rPr>
              <a:t>ТЕХНОЛОГИИ ВЫПОЛНЕНИЯ ПРОСТЫХ МЕДИЦИНСКИХ УСЛУГ ИНВАЗИВНЫХ ВМЕШАТЕЛЬСТВ</a:t>
            </a:r>
            <a:endParaRPr lang="ru-RU" sz="2400" dirty="0" smtClean="0">
              <a:latin typeface="Georgia" pitchFamily="18" charset="0"/>
            </a:endParaRPr>
          </a:p>
          <a:p>
            <a:pPr algn="ctr"/>
            <a:r>
              <a:rPr lang="ru-RU" sz="2400" dirty="0" smtClean="0">
                <a:latin typeface="+mj-lt"/>
              </a:rPr>
              <a:t>Дата введения - 2016-03-01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7427168" cy="652934"/>
          </a:xfrm>
        </p:spPr>
        <p:txBody>
          <a:bodyPr/>
          <a:lstStyle/>
          <a:p>
            <a:r>
              <a:rPr lang="ru-RU" b="1" dirty="0" smtClean="0"/>
              <a:t>Правила разведения </a:t>
            </a:r>
            <a:r>
              <a:rPr lang="ru-RU" b="1" dirty="0" smtClean="0"/>
              <a:t> </a:t>
            </a:r>
            <a:r>
              <a:rPr lang="ru-RU" b="1" dirty="0" smtClean="0"/>
              <a:t>антибиотиков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666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38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866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Соотношение</a:t>
                      </a:r>
                      <a:endParaRPr lang="ru-RU" sz="20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/>
                        <a:t>ингредиентов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/>
                        <a:t>Расчет</a:t>
                      </a:r>
                      <a:endParaRPr lang="ru-RU" sz="2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/>
                        <a:t>Соотношение ингредиентов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35052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/>
                        <a:t>Расчет</a:t>
                      </a:r>
                      <a:endParaRPr lang="ru-RU" sz="2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200" b="1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200" b="1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 smtClean="0"/>
                        <a:t>1:1</a:t>
                      </a:r>
                      <a:endParaRPr lang="ru-RU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6350" indent="-63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/>
                        <a:t>на 100 000 ЕД - 1 мл растворителя </a:t>
                      </a:r>
                      <a:endParaRPr lang="ru-RU" sz="2200" dirty="0" smtClean="0"/>
                    </a:p>
                    <a:p>
                      <a:pPr marL="6350" indent="-63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250 </a:t>
                      </a:r>
                      <a:r>
                        <a:rPr lang="ru-RU" sz="2200" dirty="0"/>
                        <a:t>000 ЕД - 2,5 мл растворителя </a:t>
                      </a:r>
                      <a:endParaRPr lang="ru-RU" sz="2200" dirty="0" smtClean="0"/>
                    </a:p>
                    <a:p>
                      <a:pPr marL="6350" indent="-63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500 </a:t>
                      </a:r>
                      <a:r>
                        <a:rPr lang="ru-RU" sz="2200" dirty="0"/>
                        <a:t>000 ЕД - 5,0 мл растворителя </a:t>
                      </a:r>
                      <a:endParaRPr lang="ru-RU" sz="2200" dirty="0" smtClean="0"/>
                    </a:p>
                    <a:p>
                      <a:pPr marL="6350" indent="-63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1000 </a:t>
                      </a:r>
                      <a:r>
                        <a:rPr lang="ru-RU" sz="2200" dirty="0"/>
                        <a:t>000 ЕД - 10,0 мл растворителя</a:t>
                      </a:r>
                      <a:endParaRPr lang="ru-RU" sz="2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200" b="1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200" b="1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b="1" dirty="0" smtClean="0"/>
                        <a:t>2:1</a:t>
                      </a:r>
                      <a:endParaRPr lang="ru-RU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/>
                        <a:t>на 100 000 ЕД - 0,5 мл растворителя </a:t>
                      </a:r>
                      <a:endParaRPr lang="ru-RU" sz="2200" dirty="0" smtClean="0"/>
                    </a:p>
                    <a:p>
                      <a:pPr indent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200 000</a:t>
                      </a:r>
                      <a:r>
                        <a:rPr lang="ru-RU" sz="2200" baseline="0" dirty="0" smtClean="0"/>
                        <a:t> ЕД</a:t>
                      </a:r>
                      <a:r>
                        <a:rPr lang="ru-RU" sz="2200" dirty="0" smtClean="0"/>
                        <a:t> -1,0 мл</a:t>
                      </a:r>
                      <a:r>
                        <a:rPr lang="ru-RU" sz="2200" baseline="0" dirty="0" smtClean="0"/>
                        <a:t> растворителя</a:t>
                      </a:r>
                      <a:endParaRPr lang="ru-RU" sz="2200" dirty="0" smtClean="0"/>
                    </a:p>
                    <a:p>
                      <a:pPr indent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500 </a:t>
                      </a:r>
                      <a:r>
                        <a:rPr lang="ru-RU" sz="2200" dirty="0"/>
                        <a:t>000 ЕД - 2,5 мл растворителя </a:t>
                      </a:r>
                      <a:endParaRPr lang="ru-RU" sz="2200" dirty="0" smtClean="0"/>
                    </a:p>
                    <a:p>
                      <a:pPr indent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200" dirty="0" smtClean="0"/>
                        <a:t>1000 </a:t>
                      </a:r>
                      <a:r>
                        <a:rPr lang="ru-RU" sz="2200" dirty="0"/>
                        <a:t>000 ЕД - 5,0 мл растворителя</a:t>
                      </a:r>
                      <a:endParaRPr lang="ru-RU" sz="2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628800"/>
          <a:ext cx="7848873" cy="493566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16291"/>
                <a:gridCol w="26162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62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654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Стандартный способ 1:1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34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Граммы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Единицы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Количество растворителя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935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0,1</a:t>
                      </a:r>
                      <a:r>
                        <a:rPr lang="ru-RU" b="1" baseline="0" dirty="0" smtClean="0"/>
                        <a:t>                       =               </a:t>
                      </a:r>
                      <a:r>
                        <a:rPr lang="ru-RU" b="1" dirty="0" smtClean="0"/>
                        <a:t>100000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 мл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0,2                        =</a:t>
                      </a:r>
                      <a:r>
                        <a:rPr lang="ru-RU" b="1" baseline="0" dirty="0" smtClean="0"/>
                        <a:t>               </a:t>
                      </a:r>
                      <a:r>
                        <a:rPr lang="ru-RU" b="1" dirty="0" smtClean="0"/>
                        <a:t>200000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0,3                        =</a:t>
                      </a:r>
                      <a:r>
                        <a:rPr lang="ru-RU" b="1" baseline="0" dirty="0" smtClean="0"/>
                        <a:t>               </a:t>
                      </a:r>
                      <a:r>
                        <a:rPr lang="ru-RU" b="1" dirty="0" smtClean="0"/>
                        <a:t>300000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0,4                       =               400000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0,5                       </a:t>
                      </a:r>
                      <a:r>
                        <a:rPr lang="ru-RU" b="1" baseline="0" dirty="0" smtClean="0"/>
                        <a:t> =               </a:t>
                      </a:r>
                      <a:r>
                        <a:rPr lang="ru-RU" b="1" dirty="0" smtClean="0"/>
                        <a:t>500000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0,6                    </a:t>
                      </a:r>
                      <a:r>
                        <a:rPr lang="ru-RU" b="1" baseline="0" dirty="0" smtClean="0"/>
                        <a:t>  </a:t>
                      </a:r>
                      <a:r>
                        <a:rPr lang="ru-RU" b="1" dirty="0" smtClean="0"/>
                        <a:t> </a:t>
                      </a:r>
                      <a:r>
                        <a:rPr lang="ru-RU" b="1" baseline="0" dirty="0" smtClean="0"/>
                        <a:t>=               </a:t>
                      </a:r>
                      <a:r>
                        <a:rPr lang="ru-RU" b="1" dirty="0" smtClean="0"/>
                        <a:t>600000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0,7</a:t>
                      </a:r>
                      <a:r>
                        <a:rPr lang="ru-RU" b="1" baseline="0" dirty="0" smtClean="0"/>
                        <a:t>                      =               </a:t>
                      </a:r>
                      <a:r>
                        <a:rPr lang="ru-RU" b="1" dirty="0" smtClean="0"/>
                        <a:t>700000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0,8             </a:t>
                      </a:r>
                      <a:r>
                        <a:rPr lang="ru-RU" b="1" baseline="0" dirty="0" smtClean="0"/>
                        <a:t>          =                </a:t>
                      </a:r>
                      <a:r>
                        <a:rPr lang="ru-RU" b="1" dirty="0" smtClean="0"/>
                        <a:t>800000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0,9          </a:t>
                      </a:r>
                      <a:r>
                        <a:rPr lang="ru-RU" b="1" baseline="0" dirty="0" smtClean="0"/>
                        <a:t>            =               </a:t>
                      </a:r>
                      <a:r>
                        <a:rPr lang="ru-RU" b="1" dirty="0" smtClean="0"/>
                        <a:t>900000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5682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1,0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           =              </a:t>
                      </a:r>
                      <a:r>
                        <a:rPr lang="ru-RU" b="1" dirty="0" smtClean="0"/>
                        <a:t>1000000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10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Таблица разведения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15616" y="1700808"/>
          <a:ext cx="7416825" cy="489459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72275"/>
                <a:gridCol w="2472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515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Нестандартный способ 2:1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Единицы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Граммы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Количество растворителя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100000</a:t>
                      </a:r>
                      <a:r>
                        <a:rPr lang="ru-RU" b="1" baseline="0" dirty="0" smtClean="0"/>
                        <a:t>            =                  </a:t>
                      </a:r>
                      <a:r>
                        <a:rPr lang="ru-RU" b="1" dirty="0" smtClean="0"/>
                        <a:t>0,1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0,5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=                 </a:t>
                      </a:r>
                      <a:r>
                        <a:rPr lang="ru-RU" b="1" dirty="0" smtClean="0"/>
                        <a:t>0,2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 =                 </a:t>
                      </a:r>
                      <a:r>
                        <a:rPr lang="ru-RU" b="1" dirty="0" smtClean="0"/>
                        <a:t>0,3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1,5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400000             </a:t>
                      </a:r>
                      <a:r>
                        <a:rPr lang="ru-RU" b="1" baseline="0" dirty="0" smtClean="0"/>
                        <a:t>=                 </a:t>
                      </a:r>
                      <a:r>
                        <a:rPr lang="ru-RU" b="1" dirty="0" smtClean="0"/>
                        <a:t>0,4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  =                </a:t>
                      </a:r>
                      <a:r>
                        <a:rPr lang="ru-RU" b="1" dirty="0" smtClean="0"/>
                        <a:t>0,5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2,5</a:t>
                      </a:r>
                      <a:r>
                        <a:rPr lang="ru-RU" b="1" baseline="0" dirty="0" smtClean="0"/>
                        <a:t>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600000             =        </a:t>
                      </a:r>
                      <a:r>
                        <a:rPr lang="ru-RU" b="1" baseline="0" dirty="0" smtClean="0"/>
                        <a:t>         </a:t>
                      </a:r>
                      <a:r>
                        <a:rPr lang="ru-RU" b="1" dirty="0" smtClean="0"/>
                        <a:t>0,6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  =                </a:t>
                      </a:r>
                      <a:r>
                        <a:rPr lang="ru-RU" b="1" dirty="0" smtClean="0"/>
                        <a:t>0,7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3,5мл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   =                </a:t>
                      </a:r>
                      <a:r>
                        <a:rPr lang="ru-RU" b="1" dirty="0" smtClean="0"/>
                        <a:t>0,8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900000             =        </a:t>
                      </a:r>
                      <a:r>
                        <a:rPr lang="ru-RU" b="1" baseline="0" dirty="0" smtClean="0"/>
                        <a:t>        </a:t>
                      </a:r>
                      <a:r>
                        <a:rPr lang="ru-RU" b="1" dirty="0" smtClean="0"/>
                        <a:t>0,9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4,5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1000000</a:t>
                      </a:r>
                      <a:r>
                        <a:rPr lang="ru-RU" b="1" baseline="0" dirty="0"/>
                        <a:t> </a:t>
                      </a:r>
                      <a:r>
                        <a:rPr lang="ru-RU" b="1" baseline="0" dirty="0" smtClean="0"/>
                        <a:t>          =                </a:t>
                      </a:r>
                      <a:r>
                        <a:rPr lang="ru-RU" b="1" dirty="0" smtClean="0"/>
                        <a:t>1,0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 мл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Таблица разведения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071546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 - медсестра процедурного кабинета терапевтического отделения.</a:t>
            </a:r>
          </a:p>
          <a:p>
            <a:r>
              <a:rPr lang="ru-RU" sz="2400" b="1" dirty="0" smtClean="0"/>
              <a:t>Пациенту  с лечебной целью назначены инъекции </a:t>
            </a:r>
            <a:r>
              <a:rPr lang="ru-RU" sz="2400" b="1" dirty="0" err="1" smtClean="0"/>
              <a:t>цефтриаксона</a:t>
            </a:r>
            <a:r>
              <a:rPr lang="ru-RU" sz="2400" b="1" dirty="0" smtClean="0"/>
              <a:t>  по 0,5 г внутримышечно 2 раза в сутки.</a:t>
            </a:r>
          </a:p>
          <a:p>
            <a:r>
              <a:rPr lang="ru-RU" sz="2400" b="1" dirty="0" smtClean="0"/>
              <a:t>У старшей медсестры получены флаконы по 1,0 г </a:t>
            </a:r>
          </a:p>
          <a:p>
            <a:endParaRPr lang="ru-RU" sz="2400" b="1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42910" y="428604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Решите ситуационную задачу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571876"/>
            <a:ext cx="521497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Определить: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1.Растворитель антибиотика.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2.Количество растворителя для разведения содержимого флакона.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3.Количество раствора антибиотика для инъекции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37890" name="Picture 2" descr="http://cdn.eapteka.ru/upload/offer_photo/234/002/2.jpg"/>
          <p:cNvPicPr>
            <a:picLocks noChangeAspect="1" noChangeArrowheads="1"/>
          </p:cNvPicPr>
          <p:nvPr/>
        </p:nvPicPr>
        <p:blipFill>
          <a:blip r:embed="rId2" cstate="print"/>
          <a:srcRect l="21146" t="3801" r="19941" b="4979"/>
          <a:stretch>
            <a:fillRect/>
          </a:stretch>
        </p:blipFill>
        <p:spPr bwMode="auto">
          <a:xfrm>
            <a:off x="6300192" y="3645024"/>
            <a:ext cx="176719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071546"/>
            <a:ext cx="8643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 - медсестра процедурного кабинета терапевтического отделения.</a:t>
            </a:r>
          </a:p>
          <a:p>
            <a:r>
              <a:rPr lang="ru-RU" sz="2400" b="1" dirty="0" smtClean="0"/>
              <a:t>Пациенту с диагнозом - плеврит назначены внутривенные инъекции антибиотика </a:t>
            </a:r>
            <a:r>
              <a:rPr lang="ru-RU" sz="2400" b="1" dirty="0" err="1" smtClean="0"/>
              <a:t>цефазолин</a:t>
            </a:r>
            <a:r>
              <a:rPr lang="ru-RU" sz="2400" b="1" dirty="0" smtClean="0"/>
              <a:t>  по 0,7 г 3 раза в сутки. У старшей медсестры получены флаконы антибиотика по 1,0г.</a:t>
            </a:r>
          </a:p>
          <a:p>
            <a:endParaRPr lang="ru-RU" sz="2400" b="1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42910" y="428604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Решите ситуационную задачу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3573016"/>
            <a:ext cx="4643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Определить:</a:t>
            </a: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Растворитель антибиотика.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2.Количество растворителя для разведения содержимого флакона.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3.Количество раствора антибиотика для инъекции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5842" name="Picture 2" descr="https://natalyland.ru/wp-content/uploads/c/7/5/c7570a9f12a3dc44bc410c900022dc8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73016"/>
            <a:ext cx="3117776" cy="3117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14290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ЭТАЛОН ОТВЕТА НА СИТУАЦИОНННУЮ ЗАДАЧУ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3438" y="1142984"/>
            <a:ext cx="42148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1.  Растворитель антибиотика  - 1 % раствор лидокаина -  при отсутствии аллергической реакции.</a:t>
            </a:r>
          </a:p>
          <a:p>
            <a:pPr marL="457200" indent="-457200">
              <a:buAutoNum type="arabicPeriod" startAt="2"/>
            </a:pPr>
            <a:r>
              <a:rPr lang="ru-RU" sz="2400" b="1" dirty="0" smtClean="0">
                <a:latin typeface="+mj-lt"/>
              </a:rPr>
              <a:t>Для разведения содержимого флакона необходимо  2 мл 2 % лидокаина + 2 мл воды для инъекций.</a:t>
            </a:r>
          </a:p>
          <a:p>
            <a:pPr marL="457200" indent="-457200"/>
            <a:r>
              <a:rPr lang="ru-RU" sz="2400" b="1" dirty="0" smtClean="0">
                <a:latin typeface="+mj-lt"/>
              </a:rPr>
              <a:t>3. В шприц для инъекции  необходимо набрать раствор антибиотика в количестве 2 мл (половина содержимого).</a:t>
            </a:r>
            <a:endParaRPr lang="ru-RU" sz="2400" b="1" dirty="0">
              <a:latin typeface="+mj-lt"/>
            </a:endParaRPr>
          </a:p>
        </p:txBody>
      </p:sp>
      <p:pic>
        <p:nvPicPr>
          <p:cNvPr id="36868" name="Picture 4" descr="https://xn----7sbatzcnpe0ae.xn--p1ai/sites/default/files/2022-07/%D0%BB%D0%B8%D0%B4%D0%BE%D0%BA%D0%B0%D0%B8%D0%BD.png"/>
          <p:cNvPicPr>
            <a:picLocks noChangeAspect="1" noChangeArrowheads="1"/>
          </p:cNvPicPr>
          <p:nvPr/>
        </p:nvPicPr>
        <p:blipFill>
          <a:blip r:embed="rId2" cstate="print"/>
          <a:srcRect l="12792" t="5430" r="7258" b="5523"/>
          <a:stretch>
            <a:fillRect/>
          </a:stretch>
        </p:blipFill>
        <p:spPr bwMode="auto">
          <a:xfrm>
            <a:off x="827584" y="1124744"/>
            <a:ext cx="2700300" cy="2952328"/>
          </a:xfrm>
          <a:prstGeom prst="rect">
            <a:avLst/>
          </a:prstGeom>
          <a:noFill/>
        </p:spPr>
      </p:pic>
      <p:pic>
        <p:nvPicPr>
          <p:cNvPr id="36870" name="Picture 6" descr="https://main-cdn.sbermegamarket.ru/hlr-system/13/06/82/13/89/43/0/100026516666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93096"/>
            <a:ext cx="3792076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14290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ЭТАЛОН ОТВЕТА НА СИТУАЦИОНННУЮ ЗАДАЧУ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1052736"/>
            <a:ext cx="5929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1.  Растворитель антибиотика  - 0,9 % раствор хлорида натрия или вода для инъекций. </a:t>
            </a:r>
          </a:p>
          <a:p>
            <a:pPr marL="457200" indent="-457200">
              <a:buAutoNum type="arabicPeriod" startAt="2"/>
            </a:pPr>
            <a:r>
              <a:rPr lang="ru-RU" sz="2400" b="1" dirty="0" smtClean="0">
                <a:latin typeface="+mj-lt"/>
              </a:rPr>
              <a:t>Для разведения содержимого флакона необходимо  10 мл растворителя (разведение 1:1).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071942"/>
            <a:ext cx="3238506" cy="213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857232"/>
            <a:ext cx="2500298" cy="333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95536" y="4725144"/>
            <a:ext cx="5008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3. В шприц для инъекции  необходимо набрать раствор антибиотика в количестве 7 мл.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476672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Деловая игра</a:t>
            </a:r>
            <a:endParaRPr lang="ru-RU" sz="3200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endParaRPr lang="ru-RU" sz="3200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268760"/>
            <a:ext cx="85689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На стационарном лечении вторые сутки. Жалобы на кашель с мокротой и слабость. Отличается эмоциональной лабильностью. В разговоре с медицинской сестрой сказала: «Я очень боюсь любых инъекций, плохо переношу боль. Какими шприцами Вы будете работать?  Вы можете внести инфекцию, заразить меня чем – то. Я  отказываюсь от инъекций, лучше буду получать это лекарство в таблетках. Я уверена, что смогу поправиться без уколов. Ведь есть же антибиотики в таблетках».</a:t>
            </a:r>
          </a:p>
          <a:p>
            <a:endParaRPr lang="ru-RU" sz="2400" b="1" dirty="0" smtClean="0">
              <a:latin typeface="+mj-lt"/>
            </a:endParaRPr>
          </a:p>
          <a:p>
            <a:r>
              <a:rPr lang="ru-RU" sz="2400" b="1" dirty="0" smtClean="0">
                <a:latin typeface="+mj-lt"/>
              </a:rPr>
              <a:t>Объективные данные: сознание ясное, положение активное. Кожные покровы бледные, ЧДД – 20 в минуту, пульс – 80 ударов в минуту, А/Д – 130/90 </a:t>
            </a:r>
            <a:r>
              <a:rPr lang="ru-RU" sz="2400" b="1" dirty="0" err="1" smtClean="0">
                <a:latin typeface="+mj-lt"/>
              </a:rPr>
              <a:t>мм.рт.ст</a:t>
            </a:r>
            <a:r>
              <a:rPr lang="ru-RU" sz="2400" b="1" dirty="0" smtClean="0">
                <a:latin typeface="+mj-lt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6760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04664"/>
            <a:ext cx="864096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n-lt"/>
              </a:rPr>
              <a:t>Беседа медработника с пациенткой:</a:t>
            </a:r>
          </a:p>
          <a:p>
            <a:r>
              <a:rPr lang="ru-RU" sz="2400" dirty="0" smtClean="0">
                <a:latin typeface="+mn-lt"/>
              </a:rPr>
              <a:t>- подчеркивается важность инъекций для улучшения самочувствия;</a:t>
            </a:r>
          </a:p>
          <a:p>
            <a:r>
              <a:rPr lang="ru-RU" sz="2400" dirty="0" smtClean="0">
                <a:latin typeface="+mn-lt"/>
              </a:rPr>
              <a:t>-подчеркивается относительная безболезненность инъекций, выполненных с помощью  одноразового шприца;</a:t>
            </a:r>
          </a:p>
          <a:p>
            <a:r>
              <a:rPr lang="ru-RU" sz="2400" dirty="0" smtClean="0">
                <a:latin typeface="+mn-lt"/>
              </a:rPr>
              <a:t>-при соблюдении стандарта не возможно внести инфекцию;</a:t>
            </a:r>
          </a:p>
          <a:p>
            <a:r>
              <a:rPr lang="ru-RU" sz="2400" dirty="0" smtClean="0">
                <a:latin typeface="+mn-lt"/>
              </a:rPr>
              <a:t>- стаж и опыт медсестры.</a:t>
            </a:r>
          </a:p>
          <a:p>
            <a:r>
              <a:rPr lang="ru-RU" sz="2400" dirty="0" smtClean="0">
                <a:latin typeface="+mn-lt"/>
              </a:rPr>
              <a:t>Психологическая подготовка к инъекции: «Ваши опасения напрасны. Поверьте мне.  Для инъекции я использую только одноразовые шприцы и иглы, поэтому вы можете не бояться никакой инфекции и </a:t>
            </a:r>
            <a:r>
              <a:rPr lang="ru-RU" sz="2400" dirty="0" err="1" smtClean="0">
                <a:latin typeface="+mn-lt"/>
              </a:rPr>
              <a:t>СПИДа</a:t>
            </a:r>
            <a:r>
              <a:rPr lang="ru-RU" sz="2400" dirty="0" smtClean="0">
                <a:latin typeface="+mn-lt"/>
              </a:rPr>
              <a:t>. Посмотрите, какая острая и тонкая иголочка – я обещаю Вам, что очень больно не будет. Я работаю процедурной медсестрой уже много лет. Чаще всего сам прокол кожи не болезненный, а вот введение лекарственного средства может причинить дискомфорт и болезненные ощущения. Но ведь </a:t>
            </a:r>
            <a:r>
              <a:rPr lang="ru-RU" sz="2400" dirty="0" smtClean="0">
                <a:latin typeface="+mn-lt"/>
              </a:rPr>
              <a:t> инъекция препарата </a:t>
            </a:r>
            <a:r>
              <a:rPr lang="ru-RU" sz="2400" dirty="0" smtClean="0">
                <a:latin typeface="+mn-lt"/>
              </a:rPr>
              <a:t>поможет победить Ваш недуг. Давайте попробуем ввести лекарство»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Рефлексия </a:t>
            </a:r>
            <a:endParaRPr lang="ru-RU" b="1" dirty="0"/>
          </a:p>
        </p:txBody>
      </p:sp>
      <p:pic>
        <p:nvPicPr>
          <p:cNvPr id="4098" name="Picture 2" descr="C:\Users\User\Desktop\4ccdf55865d66323bc3d1453c1e15cadd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929" y="1600200"/>
            <a:ext cx="602414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chto-takoe-parenteral-noe-vvedenie-lekarstvennyh-sredstv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8001000" cy="4000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508518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Georgia" pitchFamily="18" charset="0"/>
              </a:rPr>
              <a:t>Парентеральный путь введения иначе называется инъекциями, от латинского слова </a:t>
            </a:r>
            <a:r>
              <a:rPr lang="en-US" sz="2400" b="1" dirty="0" err="1" smtClean="0">
                <a:solidFill>
                  <a:srgbClr val="C00000"/>
                </a:solidFill>
                <a:latin typeface="Georgia" pitchFamily="18" charset="0"/>
              </a:rPr>
              <a:t>inectio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 – впрыскивание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42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6"/>
          <p:cNvSpPr txBox="1">
            <a:spLocks noChangeArrowheads="1"/>
          </p:cNvSpPr>
          <p:nvPr/>
        </p:nvSpPr>
        <p:spPr bwMode="auto">
          <a:xfrm>
            <a:off x="468313" y="981075"/>
            <a:ext cx="41052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Georgia" pitchFamily="18" charset="0"/>
              </a:rPr>
              <a:t>СПАСИБО ЗА ВНИМАНИЕ!</a:t>
            </a:r>
          </a:p>
        </p:txBody>
      </p:sp>
      <p:pic>
        <p:nvPicPr>
          <p:cNvPr id="22531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048" r="32639" b="13516"/>
          <a:stretch>
            <a:fillRect/>
          </a:stretch>
        </p:blipFill>
        <p:spPr>
          <a:xfrm>
            <a:off x="4518034" y="1484784"/>
            <a:ext cx="3942771" cy="463795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861048"/>
            <a:ext cx="74168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По определению ВОЗ,                                                 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«Безопасная инъекция» - это инъекция, которая не наносит вреда пациенту, не подвергает ненужному риску медицинского работника и не приводит к  накоплению отходов, которые опасны для других лиц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7410" name="Picture 2" descr="https://kvd-moskva.ru/sites/default/files/shutterstock_510475066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340768"/>
            <a:ext cx="3600400" cy="2405067"/>
          </a:xfrm>
          <a:prstGeom prst="rect">
            <a:avLst/>
          </a:prstGeom>
          <a:noFill/>
        </p:spPr>
      </p:pic>
      <p:pic>
        <p:nvPicPr>
          <p:cNvPr id="5" name="Picture 2" descr="https://media.alephnews.ro/2020/12/vaccin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3888432" cy="23985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18864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Georgia" pitchFamily="18" charset="0"/>
              </a:rPr>
              <a:t>По оценке Всемирной организации здравоохранения (ВОЗ) в мире ежегодно выполняют 8-12 млрд. инъекций, из них около 1 млрд. -  детям при вакцинации.</a:t>
            </a:r>
            <a:endParaRPr lang="ru-RU" sz="2000" b="1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3717032"/>
            <a:ext cx="2840982" cy="2670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709439"/>
            <a:ext cx="3960440" cy="26402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836712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Парентеральный </a:t>
            </a:r>
            <a:r>
              <a:rPr lang="ru-RU" sz="2400" dirty="0"/>
              <a:t>способ введения </a:t>
            </a:r>
            <a:r>
              <a:rPr lang="ru-RU" sz="2400" dirty="0" smtClean="0"/>
              <a:t> достаточно </a:t>
            </a:r>
            <a:r>
              <a:rPr lang="ru-RU" sz="2400" dirty="0" err="1" smtClean="0"/>
              <a:t>травматичен</a:t>
            </a:r>
            <a:r>
              <a:rPr lang="ru-RU" sz="2400" dirty="0"/>
              <a:t>. Следствием </a:t>
            </a:r>
            <a:r>
              <a:rPr lang="ru-RU" sz="2400" dirty="0" smtClean="0"/>
              <a:t>инъекции </a:t>
            </a:r>
            <a:r>
              <a:rPr lang="ru-RU" sz="2400" dirty="0"/>
              <a:t>могут стать местные разрывы капилляров, синяки, гематомы. Некоторые препараты плохо рассасываются, образуя в месте инъекции болезненное уплотнение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0811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836712"/>
            <a:ext cx="7449190" cy="4968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260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новая  Microsoft Office PowerPoint — копия</Template>
  <TotalTime>1099</TotalTime>
  <Words>1581</Words>
  <Application>Microsoft Office PowerPoint</Application>
  <PresentationFormat>Экран (4:3)</PresentationFormat>
  <Paragraphs>257</Paragraphs>
  <Slides>60</Slides>
  <Notes>13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Тема Office</vt:lpstr>
      <vt:lpstr>Государственное бюджетное профессиональное образовательное учреждение «Северо-Осетинский медицинский колледж» Министерства здравоохранения РСО – Алания </vt:lpstr>
      <vt:lpstr>Цели урока: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Энтеральный путь введения</vt:lpstr>
      <vt:lpstr>Ректальный путь введения</vt:lpstr>
      <vt:lpstr>Пероральный путь введения</vt:lpstr>
      <vt:lpstr>Сублингвальный путь введения</vt:lpstr>
      <vt:lpstr>Ингаляционный путь введения</vt:lpstr>
      <vt:lpstr>Инъекция</vt:lpstr>
      <vt:lpstr>Инфузия</vt:lpstr>
      <vt:lpstr>Внутрикожная инъекция</vt:lpstr>
      <vt:lpstr>Подкожная инъекция</vt:lpstr>
      <vt:lpstr>Внутримышечная инъекция</vt:lpstr>
      <vt:lpstr>Внутривенная инъекция</vt:lpstr>
      <vt:lpstr>Дополните предложение:</vt:lpstr>
      <vt:lpstr>Дополните предложение:</vt:lpstr>
      <vt:lpstr>Дополните предложение:</vt:lpstr>
      <vt:lpstr>Дополните предложение:</vt:lpstr>
      <vt:lpstr>Дополните предложение: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Виды ампул</vt:lpstr>
      <vt:lpstr>Слайд 44</vt:lpstr>
      <vt:lpstr>Слайд 45</vt:lpstr>
      <vt:lpstr>Слайд 46</vt:lpstr>
      <vt:lpstr>Слайд 47</vt:lpstr>
      <vt:lpstr>Слайд 48</vt:lpstr>
      <vt:lpstr>Слайд 49</vt:lpstr>
      <vt:lpstr>Правила разведения  антибиотиков </vt:lpstr>
      <vt:lpstr>Таблица разведения</vt:lpstr>
      <vt:lpstr>Таблица разведения</vt:lpstr>
      <vt:lpstr>Слайд 53</vt:lpstr>
      <vt:lpstr>Слайд 54</vt:lpstr>
      <vt:lpstr>Слайд 55</vt:lpstr>
      <vt:lpstr>Слайд 56</vt:lpstr>
      <vt:lpstr>Слайд 57</vt:lpstr>
      <vt:lpstr>Слайд 58</vt:lpstr>
      <vt:lpstr>Рефлексия </vt:lpstr>
      <vt:lpstr>Слайд 60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User</cp:lastModifiedBy>
  <cp:revision>100</cp:revision>
  <dcterms:created xsi:type="dcterms:W3CDTF">2023-05-20T06:53:51Z</dcterms:created>
  <dcterms:modified xsi:type="dcterms:W3CDTF">2023-05-28T10:44:10Z</dcterms:modified>
</cp:coreProperties>
</file>