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85" r:id="rId3"/>
    <p:sldId id="284" r:id="rId4"/>
    <p:sldId id="283" r:id="rId5"/>
    <p:sldId id="282" r:id="rId6"/>
    <p:sldId id="281" r:id="rId7"/>
    <p:sldId id="280" r:id="rId8"/>
    <p:sldId id="279" r:id="rId9"/>
    <p:sldId id="278" r:id="rId10"/>
    <p:sldId id="277" r:id="rId11"/>
    <p:sldId id="276" r:id="rId12"/>
    <p:sldId id="275" r:id="rId13"/>
    <p:sldId id="274" r:id="rId14"/>
    <p:sldId id="273" r:id="rId15"/>
    <p:sldId id="272" r:id="rId16"/>
    <p:sldId id="271" r:id="rId17"/>
    <p:sldId id="270" r:id="rId18"/>
    <p:sldId id="269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CCFF"/>
    <a:srgbClr val="99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C305FA-8EF1-4233-B948-BC655033C7E2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F3E62C4F-5095-4F0A-B3AB-B31D86A82744}">
      <dgm:prSet phldrT="[Текст]"/>
      <dgm:spPr/>
      <dgm:t>
        <a:bodyPr/>
        <a:lstStyle/>
        <a:p>
          <a:r>
            <a:rPr lang="ru-RU" b="1" dirty="0" err="1" smtClean="0"/>
            <a:t>эйфорический</a:t>
          </a:r>
          <a:r>
            <a:rPr lang="ru-RU" dirty="0" smtClean="0"/>
            <a:t> </a:t>
          </a:r>
          <a:r>
            <a:rPr lang="ru-RU" b="1" dirty="0" smtClean="0"/>
            <a:t>эффект</a:t>
          </a:r>
          <a:endParaRPr lang="ru-RU" dirty="0"/>
        </a:p>
      </dgm:t>
    </dgm:pt>
    <dgm:pt modelId="{7D239196-A89C-4188-ABE8-B734CB1C1669}" type="parTrans" cxnId="{EDF278E1-4C8F-45B6-A854-1AF78CE81671}">
      <dgm:prSet/>
      <dgm:spPr/>
      <dgm:t>
        <a:bodyPr/>
        <a:lstStyle/>
        <a:p>
          <a:endParaRPr lang="ru-RU"/>
        </a:p>
      </dgm:t>
    </dgm:pt>
    <dgm:pt modelId="{9BC72DD4-7218-4504-A96B-6680D85D0604}" type="sibTrans" cxnId="{EDF278E1-4C8F-45B6-A854-1AF78CE81671}">
      <dgm:prSet/>
      <dgm:spPr/>
      <dgm:t>
        <a:bodyPr/>
        <a:lstStyle/>
        <a:p>
          <a:endParaRPr lang="ru-RU"/>
        </a:p>
      </dgm:t>
    </dgm:pt>
    <dgm:pt modelId="{85E83519-4D96-4156-9685-11FEE34C9FEB}">
      <dgm:prSet phldrT="[Текст]"/>
      <dgm:spPr/>
      <dgm:t>
        <a:bodyPr/>
        <a:lstStyle/>
        <a:p>
          <a:r>
            <a:rPr lang="ru-RU" b="1" dirty="0" smtClean="0"/>
            <a:t>физическая зависимость</a:t>
          </a:r>
          <a:r>
            <a:rPr lang="ru-RU" dirty="0" smtClean="0"/>
            <a:t> </a:t>
          </a:r>
          <a:r>
            <a:rPr lang="ru-RU" b="1" dirty="0" smtClean="0"/>
            <a:t>с абстинентным синдромом</a:t>
          </a:r>
          <a:endParaRPr lang="ru-RU" dirty="0"/>
        </a:p>
      </dgm:t>
    </dgm:pt>
    <dgm:pt modelId="{B9B511FD-3D0B-401B-BD70-E698AFCC8A3E}" type="parTrans" cxnId="{8E7F3294-478F-4358-ADD8-41D3E7044E67}">
      <dgm:prSet/>
      <dgm:spPr/>
      <dgm:t>
        <a:bodyPr/>
        <a:lstStyle/>
        <a:p>
          <a:endParaRPr lang="ru-RU"/>
        </a:p>
      </dgm:t>
    </dgm:pt>
    <dgm:pt modelId="{681B702C-1E16-4351-807E-8079BE34D5EE}" type="sibTrans" cxnId="{8E7F3294-478F-4358-ADD8-41D3E7044E67}">
      <dgm:prSet/>
      <dgm:spPr/>
      <dgm:t>
        <a:bodyPr/>
        <a:lstStyle/>
        <a:p>
          <a:endParaRPr lang="ru-RU"/>
        </a:p>
      </dgm:t>
    </dgm:pt>
    <dgm:pt modelId="{CF095321-840E-43EA-B2E1-DA9A81D55C1D}">
      <dgm:prSet phldrT="[Текст]"/>
      <dgm:spPr/>
      <dgm:t>
        <a:bodyPr/>
        <a:lstStyle/>
        <a:p>
          <a:r>
            <a:rPr lang="ru-RU" b="1" dirty="0" smtClean="0"/>
            <a:t>психическая зависимость</a:t>
          </a:r>
          <a:r>
            <a:rPr lang="ru-RU" dirty="0" smtClean="0"/>
            <a:t> </a:t>
          </a:r>
          <a:endParaRPr lang="ru-RU" dirty="0"/>
        </a:p>
      </dgm:t>
    </dgm:pt>
    <dgm:pt modelId="{1D5D0AB6-5189-4E8C-99DD-2EBAC792D182}" type="sibTrans" cxnId="{3650F14D-29D0-4EC7-9FD3-6ACD4A369321}">
      <dgm:prSet/>
      <dgm:spPr/>
      <dgm:t>
        <a:bodyPr/>
        <a:lstStyle/>
        <a:p>
          <a:endParaRPr lang="ru-RU"/>
        </a:p>
      </dgm:t>
    </dgm:pt>
    <dgm:pt modelId="{03A93C8C-AA6A-43A6-A549-133F5D87E375}" type="parTrans" cxnId="{3650F14D-29D0-4EC7-9FD3-6ACD4A369321}">
      <dgm:prSet/>
      <dgm:spPr/>
      <dgm:t>
        <a:bodyPr/>
        <a:lstStyle/>
        <a:p>
          <a:endParaRPr lang="ru-RU"/>
        </a:p>
      </dgm:t>
    </dgm:pt>
    <dgm:pt modelId="{14F04FB0-8846-4922-9434-93D31DE6D80B}" type="pres">
      <dgm:prSet presAssocID="{30C305FA-8EF1-4233-B948-BC655033C7E2}" presName="Name0" presStyleCnt="0">
        <dgm:presLayoutVars>
          <dgm:dir/>
          <dgm:animLvl val="lvl"/>
          <dgm:resizeHandles val="exact"/>
        </dgm:presLayoutVars>
      </dgm:prSet>
      <dgm:spPr/>
    </dgm:pt>
    <dgm:pt modelId="{380EFCF2-859D-4C22-97F6-155C7804FAC5}" type="pres">
      <dgm:prSet presAssocID="{F3E62C4F-5095-4F0A-B3AB-B31D86A82744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105159-4C70-463C-B909-7B234A7EDE44}" type="pres">
      <dgm:prSet presAssocID="{9BC72DD4-7218-4504-A96B-6680D85D0604}" presName="parTxOnlySpace" presStyleCnt="0"/>
      <dgm:spPr/>
    </dgm:pt>
    <dgm:pt modelId="{A70A1183-6AEC-4143-9E48-5F183E14A68F}" type="pres">
      <dgm:prSet presAssocID="{CF095321-840E-43EA-B2E1-DA9A81D55C1D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0FD2DD-65C0-4F99-9AE6-9DB54D72350A}" type="pres">
      <dgm:prSet presAssocID="{1D5D0AB6-5189-4E8C-99DD-2EBAC792D182}" presName="parTxOnlySpace" presStyleCnt="0"/>
      <dgm:spPr/>
    </dgm:pt>
    <dgm:pt modelId="{53F78C7F-0B94-488E-AED6-80C5CEFC0FC6}" type="pres">
      <dgm:prSet presAssocID="{85E83519-4D96-4156-9685-11FEE34C9FEB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4FE347F-FAAD-4DF8-AE0C-F88595B6D4A7}" type="presOf" srcId="{85E83519-4D96-4156-9685-11FEE34C9FEB}" destId="{53F78C7F-0B94-488E-AED6-80C5CEFC0FC6}" srcOrd="0" destOrd="0" presId="urn:microsoft.com/office/officeart/2005/8/layout/chevron1"/>
    <dgm:cxn modelId="{8E7F3294-478F-4358-ADD8-41D3E7044E67}" srcId="{30C305FA-8EF1-4233-B948-BC655033C7E2}" destId="{85E83519-4D96-4156-9685-11FEE34C9FEB}" srcOrd="2" destOrd="0" parTransId="{B9B511FD-3D0B-401B-BD70-E698AFCC8A3E}" sibTransId="{681B702C-1E16-4351-807E-8079BE34D5EE}"/>
    <dgm:cxn modelId="{EDF278E1-4C8F-45B6-A854-1AF78CE81671}" srcId="{30C305FA-8EF1-4233-B948-BC655033C7E2}" destId="{F3E62C4F-5095-4F0A-B3AB-B31D86A82744}" srcOrd="0" destOrd="0" parTransId="{7D239196-A89C-4188-ABE8-B734CB1C1669}" sibTransId="{9BC72DD4-7218-4504-A96B-6680D85D0604}"/>
    <dgm:cxn modelId="{4B677838-0C44-41FA-8D87-575309FB153C}" type="presOf" srcId="{30C305FA-8EF1-4233-B948-BC655033C7E2}" destId="{14F04FB0-8846-4922-9434-93D31DE6D80B}" srcOrd="0" destOrd="0" presId="urn:microsoft.com/office/officeart/2005/8/layout/chevron1"/>
    <dgm:cxn modelId="{3650F14D-29D0-4EC7-9FD3-6ACD4A369321}" srcId="{30C305FA-8EF1-4233-B948-BC655033C7E2}" destId="{CF095321-840E-43EA-B2E1-DA9A81D55C1D}" srcOrd="1" destOrd="0" parTransId="{03A93C8C-AA6A-43A6-A549-133F5D87E375}" sibTransId="{1D5D0AB6-5189-4E8C-99DD-2EBAC792D182}"/>
    <dgm:cxn modelId="{D6233CE4-8BB5-4621-B265-DBB3EDAECEDD}" type="presOf" srcId="{F3E62C4F-5095-4F0A-B3AB-B31D86A82744}" destId="{380EFCF2-859D-4C22-97F6-155C7804FAC5}" srcOrd="0" destOrd="0" presId="urn:microsoft.com/office/officeart/2005/8/layout/chevron1"/>
    <dgm:cxn modelId="{9795534D-B039-425F-93DE-85121A57CE92}" type="presOf" srcId="{CF095321-840E-43EA-B2E1-DA9A81D55C1D}" destId="{A70A1183-6AEC-4143-9E48-5F183E14A68F}" srcOrd="0" destOrd="0" presId="urn:microsoft.com/office/officeart/2005/8/layout/chevron1"/>
    <dgm:cxn modelId="{8AA8CC65-7483-4285-8D6A-3131F6ADB573}" type="presParOf" srcId="{14F04FB0-8846-4922-9434-93D31DE6D80B}" destId="{380EFCF2-859D-4C22-97F6-155C7804FAC5}" srcOrd="0" destOrd="0" presId="urn:microsoft.com/office/officeart/2005/8/layout/chevron1"/>
    <dgm:cxn modelId="{2C0E6C4A-E466-49A9-99F9-D47D2D8BA2CB}" type="presParOf" srcId="{14F04FB0-8846-4922-9434-93D31DE6D80B}" destId="{8C105159-4C70-463C-B909-7B234A7EDE44}" srcOrd="1" destOrd="0" presId="urn:microsoft.com/office/officeart/2005/8/layout/chevron1"/>
    <dgm:cxn modelId="{9D013A6A-923D-4E95-9B72-7079F93DF401}" type="presParOf" srcId="{14F04FB0-8846-4922-9434-93D31DE6D80B}" destId="{A70A1183-6AEC-4143-9E48-5F183E14A68F}" srcOrd="2" destOrd="0" presId="urn:microsoft.com/office/officeart/2005/8/layout/chevron1"/>
    <dgm:cxn modelId="{91756F21-73DB-45E8-B433-E25948EBA1E3}" type="presParOf" srcId="{14F04FB0-8846-4922-9434-93D31DE6D80B}" destId="{1F0FD2DD-65C0-4F99-9AE6-9DB54D72350A}" srcOrd="3" destOrd="0" presId="urn:microsoft.com/office/officeart/2005/8/layout/chevron1"/>
    <dgm:cxn modelId="{8C4E63C6-FFA4-497F-9C90-1CADC86BB3ED}" type="presParOf" srcId="{14F04FB0-8846-4922-9434-93D31DE6D80B}" destId="{53F78C7F-0B94-488E-AED6-80C5CEFC0FC6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3DDD2C-911C-4F6D-8A2D-C106250B73EF}" type="doc">
      <dgm:prSet loTypeId="urn:microsoft.com/office/officeart/2005/8/layout/radial4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D9E1D68E-27B6-49E7-B8C4-A5C9DF7DF3C0}">
      <dgm:prSet phldrT="[Текст]" custT="1"/>
      <dgm:spPr/>
      <dgm:t>
        <a:bodyPr/>
        <a:lstStyle/>
        <a:p>
          <a:r>
            <a:rPr lang="ru-RU" sz="2000" b="1" dirty="0" smtClean="0"/>
            <a:t>Профилактика </a:t>
          </a:r>
          <a:r>
            <a:rPr lang="ru-RU" sz="2000" b="1" dirty="0" err="1" smtClean="0"/>
            <a:t>наркозависимости</a:t>
          </a:r>
          <a:endParaRPr lang="ru-RU" sz="2000" dirty="0"/>
        </a:p>
      </dgm:t>
    </dgm:pt>
    <dgm:pt modelId="{F0B22F7F-B94B-4A37-8480-7B78084EE51A}" type="parTrans" cxnId="{5B67BC30-D60A-4572-88B6-069CCA7DEBDD}">
      <dgm:prSet/>
      <dgm:spPr/>
      <dgm:t>
        <a:bodyPr/>
        <a:lstStyle/>
        <a:p>
          <a:endParaRPr lang="ru-RU"/>
        </a:p>
      </dgm:t>
    </dgm:pt>
    <dgm:pt modelId="{D0D235BE-7B2C-4D5A-B7AC-EDF1C018B6E1}" type="sibTrans" cxnId="{5B67BC30-D60A-4572-88B6-069CCA7DEBDD}">
      <dgm:prSet/>
      <dgm:spPr/>
      <dgm:t>
        <a:bodyPr/>
        <a:lstStyle/>
        <a:p>
          <a:endParaRPr lang="ru-RU"/>
        </a:p>
      </dgm:t>
    </dgm:pt>
    <dgm:pt modelId="{644C1933-A923-43AA-B9A3-BB553911036D}">
      <dgm:prSet phldrT="[Текст]" custT="1"/>
      <dgm:spPr/>
      <dgm:t>
        <a:bodyPr/>
        <a:lstStyle/>
        <a:p>
          <a:r>
            <a:rPr lang="ru-RU" sz="2800" b="1" dirty="0" smtClean="0"/>
            <a:t>Первичная профилактика</a:t>
          </a:r>
          <a:endParaRPr lang="ru-RU" sz="2800" b="1" dirty="0"/>
        </a:p>
      </dgm:t>
    </dgm:pt>
    <dgm:pt modelId="{4536B633-F8FA-49B1-98D7-FF6195F23A38}" type="parTrans" cxnId="{945C0972-B8B6-437D-8087-EDF189EAC63B}">
      <dgm:prSet/>
      <dgm:spPr/>
      <dgm:t>
        <a:bodyPr/>
        <a:lstStyle/>
        <a:p>
          <a:endParaRPr lang="ru-RU"/>
        </a:p>
      </dgm:t>
    </dgm:pt>
    <dgm:pt modelId="{F8DAA003-EEA4-4C8E-AC70-343BAF099EDB}" type="sibTrans" cxnId="{945C0972-B8B6-437D-8087-EDF189EAC63B}">
      <dgm:prSet/>
      <dgm:spPr/>
      <dgm:t>
        <a:bodyPr/>
        <a:lstStyle/>
        <a:p>
          <a:endParaRPr lang="ru-RU"/>
        </a:p>
      </dgm:t>
    </dgm:pt>
    <dgm:pt modelId="{B8C90D67-3341-4C07-B71C-6C19BA644DD6}">
      <dgm:prSet phldrT="[Текст]" custT="1"/>
      <dgm:spPr/>
      <dgm:t>
        <a:bodyPr/>
        <a:lstStyle/>
        <a:p>
          <a:r>
            <a:rPr lang="ru-RU" sz="2800" b="1" dirty="0" smtClean="0"/>
            <a:t>Вторичная профилактика</a:t>
          </a:r>
          <a:endParaRPr lang="ru-RU" sz="2800" b="1" dirty="0"/>
        </a:p>
      </dgm:t>
    </dgm:pt>
    <dgm:pt modelId="{9D785860-DD25-4782-8F17-CDAAB48B80F3}" type="parTrans" cxnId="{E0C89AE0-5DA3-4618-A807-47978305D4D3}">
      <dgm:prSet/>
      <dgm:spPr/>
      <dgm:t>
        <a:bodyPr/>
        <a:lstStyle/>
        <a:p>
          <a:endParaRPr lang="ru-RU"/>
        </a:p>
      </dgm:t>
    </dgm:pt>
    <dgm:pt modelId="{AC0EA0AA-3491-4849-BFB7-B4BD19173C19}" type="sibTrans" cxnId="{E0C89AE0-5DA3-4618-A807-47978305D4D3}">
      <dgm:prSet/>
      <dgm:spPr/>
      <dgm:t>
        <a:bodyPr/>
        <a:lstStyle/>
        <a:p>
          <a:endParaRPr lang="ru-RU"/>
        </a:p>
      </dgm:t>
    </dgm:pt>
    <dgm:pt modelId="{D660CDFF-D2D7-490C-9D69-4BBC2781F924}">
      <dgm:prSet phldrT="[Текст]" custT="1"/>
      <dgm:spPr/>
      <dgm:t>
        <a:bodyPr/>
        <a:lstStyle/>
        <a:p>
          <a:r>
            <a:rPr lang="ru-RU" sz="2800" b="1" dirty="0" smtClean="0"/>
            <a:t>Третичная профилактика</a:t>
          </a:r>
          <a:endParaRPr lang="ru-RU" sz="2800" b="1" dirty="0"/>
        </a:p>
      </dgm:t>
    </dgm:pt>
    <dgm:pt modelId="{70D06835-8B45-4AF7-A52D-6382148EE17F}" type="parTrans" cxnId="{9414626B-CD64-48C0-890D-6D101FB7CFD5}">
      <dgm:prSet/>
      <dgm:spPr/>
      <dgm:t>
        <a:bodyPr/>
        <a:lstStyle/>
        <a:p>
          <a:endParaRPr lang="ru-RU"/>
        </a:p>
      </dgm:t>
    </dgm:pt>
    <dgm:pt modelId="{6CC05684-3D47-4011-8148-C53F67A75924}" type="sibTrans" cxnId="{9414626B-CD64-48C0-890D-6D101FB7CFD5}">
      <dgm:prSet/>
      <dgm:spPr/>
      <dgm:t>
        <a:bodyPr/>
        <a:lstStyle/>
        <a:p>
          <a:endParaRPr lang="ru-RU"/>
        </a:p>
      </dgm:t>
    </dgm:pt>
    <dgm:pt modelId="{7535C487-3E2B-4160-B916-363891FB2798}" type="pres">
      <dgm:prSet presAssocID="{B83DDD2C-911C-4F6D-8A2D-C106250B73E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A4F729A-CCF8-446D-BB1E-C5C64885CBFB}" type="pres">
      <dgm:prSet presAssocID="{D9E1D68E-27B6-49E7-B8C4-A5C9DF7DF3C0}" presName="centerShape" presStyleLbl="node0" presStyleIdx="0" presStyleCnt="1" custScaleX="125135" custLinFactNeighborX="984" custLinFactNeighborY="131"/>
      <dgm:spPr/>
      <dgm:t>
        <a:bodyPr/>
        <a:lstStyle/>
        <a:p>
          <a:endParaRPr lang="ru-RU"/>
        </a:p>
      </dgm:t>
    </dgm:pt>
    <dgm:pt modelId="{11222B5D-2100-4334-8756-035377A4F786}" type="pres">
      <dgm:prSet presAssocID="{4536B633-F8FA-49B1-98D7-FF6195F23A38}" presName="parTrans" presStyleLbl="bgSibTrans2D1" presStyleIdx="0" presStyleCnt="3"/>
      <dgm:spPr/>
    </dgm:pt>
    <dgm:pt modelId="{8DCA2E69-1117-4A59-AEA9-45A3B73BE1BB}" type="pres">
      <dgm:prSet presAssocID="{644C1933-A923-43AA-B9A3-BB553911036D}" presName="node" presStyleLbl="node1" presStyleIdx="0" presStyleCnt="3" custRadScaleRad="100341" custRadScaleInc="313">
        <dgm:presLayoutVars>
          <dgm:bulletEnabled val="1"/>
        </dgm:presLayoutVars>
      </dgm:prSet>
      <dgm:spPr/>
    </dgm:pt>
    <dgm:pt modelId="{3B884B3F-D9EA-4424-A40B-73C35723B427}" type="pres">
      <dgm:prSet presAssocID="{9D785860-DD25-4782-8F17-CDAAB48B80F3}" presName="parTrans" presStyleLbl="bgSibTrans2D1" presStyleIdx="1" presStyleCnt="3"/>
      <dgm:spPr/>
    </dgm:pt>
    <dgm:pt modelId="{6F70AE0F-426D-4DA6-89EC-EDDCE348AFD6}" type="pres">
      <dgm:prSet presAssocID="{B8C90D67-3341-4C07-B71C-6C19BA644DD6}" presName="node" presStyleLbl="node1" presStyleIdx="1" presStyleCnt="3">
        <dgm:presLayoutVars>
          <dgm:bulletEnabled val="1"/>
        </dgm:presLayoutVars>
      </dgm:prSet>
      <dgm:spPr/>
    </dgm:pt>
    <dgm:pt modelId="{F29BF1F2-E0B8-444F-A909-CE482460E2CA}" type="pres">
      <dgm:prSet presAssocID="{70D06835-8B45-4AF7-A52D-6382148EE17F}" presName="parTrans" presStyleLbl="bgSibTrans2D1" presStyleIdx="2" presStyleCnt="3"/>
      <dgm:spPr/>
    </dgm:pt>
    <dgm:pt modelId="{D270B8C9-C367-48D5-87CB-17522D19F812}" type="pres">
      <dgm:prSet presAssocID="{D660CDFF-D2D7-490C-9D69-4BBC2781F924}" presName="node" presStyleLbl="node1" presStyleIdx="2" presStyleCnt="3">
        <dgm:presLayoutVars>
          <dgm:bulletEnabled val="1"/>
        </dgm:presLayoutVars>
      </dgm:prSet>
      <dgm:spPr/>
    </dgm:pt>
  </dgm:ptLst>
  <dgm:cxnLst>
    <dgm:cxn modelId="{9414626B-CD64-48C0-890D-6D101FB7CFD5}" srcId="{D9E1D68E-27B6-49E7-B8C4-A5C9DF7DF3C0}" destId="{D660CDFF-D2D7-490C-9D69-4BBC2781F924}" srcOrd="2" destOrd="0" parTransId="{70D06835-8B45-4AF7-A52D-6382148EE17F}" sibTransId="{6CC05684-3D47-4011-8148-C53F67A75924}"/>
    <dgm:cxn modelId="{E0C89AE0-5DA3-4618-A807-47978305D4D3}" srcId="{D9E1D68E-27B6-49E7-B8C4-A5C9DF7DF3C0}" destId="{B8C90D67-3341-4C07-B71C-6C19BA644DD6}" srcOrd="1" destOrd="0" parTransId="{9D785860-DD25-4782-8F17-CDAAB48B80F3}" sibTransId="{AC0EA0AA-3491-4849-BFB7-B4BD19173C19}"/>
    <dgm:cxn modelId="{6A37D64A-E91A-427D-94CF-C80D67100187}" type="presOf" srcId="{B83DDD2C-911C-4F6D-8A2D-C106250B73EF}" destId="{7535C487-3E2B-4160-B916-363891FB2798}" srcOrd="0" destOrd="0" presId="urn:microsoft.com/office/officeart/2005/8/layout/radial4"/>
    <dgm:cxn modelId="{FAD03E48-EFF6-4F6C-8D17-8B5E34E90860}" type="presOf" srcId="{70D06835-8B45-4AF7-A52D-6382148EE17F}" destId="{F29BF1F2-E0B8-444F-A909-CE482460E2CA}" srcOrd="0" destOrd="0" presId="urn:microsoft.com/office/officeart/2005/8/layout/radial4"/>
    <dgm:cxn modelId="{10A3BD2C-F475-4ACE-8294-F758B8C721DB}" type="presOf" srcId="{D660CDFF-D2D7-490C-9D69-4BBC2781F924}" destId="{D270B8C9-C367-48D5-87CB-17522D19F812}" srcOrd="0" destOrd="0" presId="urn:microsoft.com/office/officeart/2005/8/layout/radial4"/>
    <dgm:cxn modelId="{613E8133-999D-4AB6-ADAA-1CCCFF03C3D7}" type="presOf" srcId="{4536B633-F8FA-49B1-98D7-FF6195F23A38}" destId="{11222B5D-2100-4334-8756-035377A4F786}" srcOrd="0" destOrd="0" presId="urn:microsoft.com/office/officeart/2005/8/layout/radial4"/>
    <dgm:cxn modelId="{FC558B2D-BA90-43DD-84BB-DB549FECD878}" type="presOf" srcId="{644C1933-A923-43AA-B9A3-BB553911036D}" destId="{8DCA2E69-1117-4A59-AEA9-45A3B73BE1BB}" srcOrd="0" destOrd="0" presId="urn:microsoft.com/office/officeart/2005/8/layout/radial4"/>
    <dgm:cxn modelId="{176E9D3E-93F2-4C83-B4A9-D6BF5DFEDD8D}" type="presOf" srcId="{9D785860-DD25-4782-8F17-CDAAB48B80F3}" destId="{3B884B3F-D9EA-4424-A40B-73C35723B427}" srcOrd="0" destOrd="0" presId="urn:microsoft.com/office/officeart/2005/8/layout/radial4"/>
    <dgm:cxn modelId="{8DFEF29B-AE4D-4237-B303-2748F0E478E7}" type="presOf" srcId="{D9E1D68E-27B6-49E7-B8C4-A5C9DF7DF3C0}" destId="{3A4F729A-CCF8-446D-BB1E-C5C64885CBFB}" srcOrd="0" destOrd="0" presId="urn:microsoft.com/office/officeart/2005/8/layout/radial4"/>
    <dgm:cxn modelId="{5B67BC30-D60A-4572-88B6-069CCA7DEBDD}" srcId="{B83DDD2C-911C-4F6D-8A2D-C106250B73EF}" destId="{D9E1D68E-27B6-49E7-B8C4-A5C9DF7DF3C0}" srcOrd="0" destOrd="0" parTransId="{F0B22F7F-B94B-4A37-8480-7B78084EE51A}" sibTransId="{D0D235BE-7B2C-4D5A-B7AC-EDF1C018B6E1}"/>
    <dgm:cxn modelId="{945C0972-B8B6-437D-8087-EDF189EAC63B}" srcId="{D9E1D68E-27B6-49E7-B8C4-A5C9DF7DF3C0}" destId="{644C1933-A923-43AA-B9A3-BB553911036D}" srcOrd="0" destOrd="0" parTransId="{4536B633-F8FA-49B1-98D7-FF6195F23A38}" sibTransId="{F8DAA003-EEA4-4C8E-AC70-343BAF099EDB}"/>
    <dgm:cxn modelId="{A3FE4E2F-CB03-49F8-8E27-DBFAE49525E3}" type="presOf" srcId="{B8C90D67-3341-4C07-B71C-6C19BA644DD6}" destId="{6F70AE0F-426D-4DA6-89EC-EDDCE348AFD6}" srcOrd="0" destOrd="0" presId="urn:microsoft.com/office/officeart/2005/8/layout/radial4"/>
    <dgm:cxn modelId="{0C8E71CA-DB3A-45BD-9892-9CD906B8A016}" type="presParOf" srcId="{7535C487-3E2B-4160-B916-363891FB2798}" destId="{3A4F729A-CCF8-446D-BB1E-C5C64885CBFB}" srcOrd="0" destOrd="0" presId="urn:microsoft.com/office/officeart/2005/8/layout/radial4"/>
    <dgm:cxn modelId="{4FB31DC8-0CD7-46AC-9C0F-AB635318D63B}" type="presParOf" srcId="{7535C487-3E2B-4160-B916-363891FB2798}" destId="{11222B5D-2100-4334-8756-035377A4F786}" srcOrd="1" destOrd="0" presId="urn:microsoft.com/office/officeart/2005/8/layout/radial4"/>
    <dgm:cxn modelId="{51E61FA7-E11B-489B-88C4-FE9155DF265D}" type="presParOf" srcId="{7535C487-3E2B-4160-B916-363891FB2798}" destId="{8DCA2E69-1117-4A59-AEA9-45A3B73BE1BB}" srcOrd="2" destOrd="0" presId="urn:microsoft.com/office/officeart/2005/8/layout/radial4"/>
    <dgm:cxn modelId="{A5861CA9-0FC1-4DEA-8150-3B28A226CA6F}" type="presParOf" srcId="{7535C487-3E2B-4160-B916-363891FB2798}" destId="{3B884B3F-D9EA-4424-A40B-73C35723B427}" srcOrd="3" destOrd="0" presId="urn:microsoft.com/office/officeart/2005/8/layout/radial4"/>
    <dgm:cxn modelId="{6C341CBD-BBE9-4599-844C-637C1F639D05}" type="presParOf" srcId="{7535C487-3E2B-4160-B916-363891FB2798}" destId="{6F70AE0F-426D-4DA6-89EC-EDDCE348AFD6}" srcOrd="4" destOrd="0" presId="urn:microsoft.com/office/officeart/2005/8/layout/radial4"/>
    <dgm:cxn modelId="{B4D3EFFA-1CED-4E6E-81B5-A6A7772CF793}" type="presParOf" srcId="{7535C487-3E2B-4160-B916-363891FB2798}" destId="{F29BF1F2-E0B8-444F-A909-CE482460E2CA}" srcOrd="5" destOrd="0" presId="urn:microsoft.com/office/officeart/2005/8/layout/radial4"/>
    <dgm:cxn modelId="{689AE807-345A-4FE6-AE6C-2EFBEC050601}" type="presParOf" srcId="{7535C487-3E2B-4160-B916-363891FB2798}" destId="{D270B8C9-C367-48D5-87CB-17522D19F812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80EFCF2-859D-4C22-97F6-155C7804FAC5}">
      <dsp:nvSpPr>
        <dsp:cNvPr id="0" name=""/>
        <dsp:cNvSpPr/>
      </dsp:nvSpPr>
      <dsp:spPr>
        <a:xfrm>
          <a:off x="2341" y="1461413"/>
          <a:ext cx="2852930" cy="1141172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err="1" smtClean="0"/>
            <a:t>эйфорический</a:t>
          </a:r>
          <a:r>
            <a:rPr lang="ru-RU" sz="1900" kern="1200" dirty="0" smtClean="0"/>
            <a:t> </a:t>
          </a:r>
          <a:r>
            <a:rPr lang="ru-RU" sz="1900" b="1" kern="1200" dirty="0" smtClean="0"/>
            <a:t>эффект</a:t>
          </a:r>
          <a:endParaRPr lang="ru-RU" sz="1900" kern="1200" dirty="0"/>
        </a:p>
      </dsp:txBody>
      <dsp:txXfrm>
        <a:off x="2341" y="1461413"/>
        <a:ext cx="2852930" cy="1141172"/>
      </dsp:txXfrm>
    </dsp:sp>
    <dsp:sp modelId="{A70A1183-6AEC-4143-9E48-5F183E14A68F}">
      <dsp:nvSpPr>
        <dsp:cNvPr id="0" name=""/>
        <dsp:cNvSpPr/>
      </dsp:nvSpPr>
      <dsp:spPr>
        <a:xfrm>
          <a:off x="2569978" y="1461413"/>
          <a:ext cx="2852930" cy="1141172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психическая зависимость</a:t>
          </a:r>
          <a:r>
            <a:rPr lang="ru-RU" sz="1900" kern="1200" dirty="0" smtClean="0"/>
            <a:t> </a:t>
          </a:r>
          <a:endParaRPr lang="ru-RU" sz="1900" kern="1200" dirty="0"/>
        </a:p>
      </dsp:txBody>
      <dsp:txXfrm>
        <a:off x="2569978" y="1461413"/>
        <a:ext cx="2852930" cy="1141172"/>
      </dsp:txXfrm>
    </dsp:sp>
    <dsp:sp modelId="{53F78C7F-0B94-488E-AED6-80C5CEFC0FC6}">
      <dsp:nvSpPr>
        <dsp:cNvPr id="0" name=""/>
        <dsp:cNvSpPr/>
      </dsp:nvSpPr>
      <dsp:spPr>
        <a:xfrm>
          <a:off x="5137616" y="1461413"/>
          <a:ext cx="2852930" cy="1141172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физическая зависимость</a:t>
          </a:r>
          <a:r>
            <a:rPr lang="ru-RU" sz="1900" kern="1200" dirty="0" smtClean="0"/>
            <a:t> </a:t>
          </a:r>
          <a:r>
            <a:rPr lang="ru-RU" sz="1900" b="1" kern="1200" dirty="0" smtClean="0"/>
            <a:t>с абстинентным синдромом</a:t>
          </a:r>
          <a:endParaRPr lang="ru-RU" sz="1900" kern="1200" dirty="0"/>
        </a:p>
      </dsp:txBody>
      <dsp:txXfrm>
        <a:off x="5137616" y="1461413"/>
        <a:ext cx="2852930" cy="1141172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A4F729A-CCF8-446D-BB1E-C5C64885CBFB}">
      <dsp:nvSpPr>
        <dsp:cNvPr id="0" name=""/>
        <dsp:cNvSpPr/>
      </dsp:nvSpPr>
      <dsp:spPr>
        <a:xfrm>
          <a:off x="2664281" y="3384393"/>
          <a:ext cx="3384370" cy="270457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Профилактика </a:t>
          </a:r>
          <a:r>
            <a:rPr lang="ru-RU" sz="2000" b="1" kern="1200" dirty="0" err="1" smtClean="0"/>
            <a:t>наркозависимости</a:t>
          </a:r>
          <a:endParaRPr lang="ru-RU" sz="2000" kern="1200" dirty="0"/>
        </a:p>
      </dsp:txBody>
      <dsp:txXfrm>
        <a:off x="2664281" y="3384393"/>
        <a:ext cx="3384370" cy="2704575"/>
      </dsp:txXfrm>
    </dsp:sp>
    <dsp:sp modelId="{11222B5D-2100-4334-8756-035377A4F786}">
      <dsp:nvSpPr>
        <dsp:cNvPr id="0" name=""/>
        <dsp:cNvSpPr/>
      </dsp:nvSpPr>
      <dsp:spPr>
        <a:xfrm rot="12880298">
          <a:off x="1101820" y="2812301"/>
          <a:ext cx="2059454" cy="770804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CA2E69-1117-4A59-AEA9-45A3B73BE1BB}">
      <dsp:nvSpPr>
        <dsp:cNvPr id="0" name=""/>
        <dsp:cNvSpPr/>
      </dsp:nvSpPr>
      <dsp:spPr>
        <a:xfrm>
          <a:off x="0" y="1584180"/>
          <a:ext cx="2569346" cy="205547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Первичная профилактика</a:t>
          </a:r>
          <a:endParaRPr lang="ru-RU" sz="2800" b="1" kern="1200" dirty="0"/>
        </a:p>
      </dsp:txBody>
      <dsp:txXfrm>
        <a:off x="0" y="1584180"/>
        <a:ext cx="2569346" cy="2055477"/>
      </dsp:txXfrm>
    </dsp:sp>
    <dsp:sp modelId="{3B884B3F-D9EA-4424-A40B-73C35723B427}">
      <dsp:nvSpPr>
        <dsp:cNvPr id="0" name=""/>
        <dsp:cNvSpPr/>
      </dsp:nvSpPr>
      <dsp:spPr>
        <a:xfrm rot="16132531">
          <a:off x="3211654" y="1777717"/>
          <a:ext cx="2188592" cy="770804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70AE0F-426D-4DA6-89EC-EDDCE348AFD6}">
      <dsp:nvSpPr>
        <dsp:cNvPr id="0" name=""/>
        <dsp:cNvSpPr/>
      </dsp:nvSpPr>
      <dsp:spPr>
        <a:xfrm>
          <a:off x="2999802" y="41295"/>
          <a:ext cx="2569346" cy="205547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Вторичная профилактика</a:t>
          </a:r>
          <a:endParaRPr lang="ru-RU" sz="2800" b="1" kern="1200" dirty="0"/>
        </a:p>
      </dsp:txBody>
      <dsp:txXfrm>
        <a:off x="2999802" y="41295"/>
        <a:ext cx="2569346" cy="2055477"/>
      </dsp:txXfrm>
    </dsp:sp>
    <dsp:sp modelId="{F29BF1F2-E0B8-444F-A909-CE482460E2CA}">
      <dsp:nvSpPr>
        <dsp:cNvPr id="0" name=""/>
        <dsp:cNvSpPr/>
      </dsp:nvSpPr>
      <dsp:spPr>
        <a:xfrm rot="19453135">
          <a:off x="5521469" y="2811503"/>
          <a:ext cx="1942867" cy="770804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70B8C9-C367-48D5-87CB-17522D19F812}">
      <dsp:nvSpPr>
        <dsp:cNvPr id="0" name=""/>
        <dsp:cNvSpPr/>
      </dsp:nvSpPr>
      <dsp:spPr>
        <a:xfrm>
          <a:off x="5996312" y="1601179"/>
          <a:ext cx="2569346" cy="205547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Третичная профилактика</a:t>
          </a:r>
          <a:endParaRPr lang="ru-RU" sz="2800" b="1" kern="1200" dirty="0"/>
        </a:p>
      </dsp:txBody>
      <dsp:txXfrm>
        <a:off x="5996312" y="1601179"/>
        <a:ext cx="2569346" cy="20554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B83210-DBF0-4906-A67B-25190B5C5AC3}" type="datetimeFigureOut">
              <a:rPr lang="ru-RU" smtClean="0"/>
              <a:t>11.01.2018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E6F970-C221-4F43-9056-A0A70338083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E6F970-C221-4F43-9056-A0A703380835}" type="slidenum">
              <a:rPr lang="ru-RU" smtClean="0"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40000"/>
                <a:lumOff val="60000"/>
                <a:alpha val="44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260648"/>
            <a:ext cx="8496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МИНИСТЕРСТВА ЗДРАВООХРАНЕНИЯ РЕСПУБЛИКИ СЕВЕРНАЯ </a:t>
            </a:r>
            <a:r>
              <a:rPr lang="ru-RU" b="1" dirty="0" smtClean="0"/>
              <a:t>ОСЕТИЯ-АЛАНИЯ</a:t>
            </a:r>
          </a:p>
          <a:p>
            <a:pPr algn="ctr"/>
            <a:r>
              <a:rPr lang="ru-RU" b="1" dirty="0" smtClean="0"/>
              <a:t>ГОСУДАРСТВЕННОЕ БЮДЖЕТНОЕ ОБРАЗОВАТЕЛЬНОЕ УЧРЕЖДЕНИЕ СРЕДНЕГО ПРОФЕССИОНАЛЬНОГО ОБРАЗОВАНИЯ                                                                              «СЕВЕРО-ОСЕТИНСКИЙ МЕДИЦИНСКИЙ КОЛЛЕДЖ»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060848"/>
            <a:ext cx="82089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Доклад на семинар классных руководителей</a:t>
            </a:r>
          </a:p>
          <a:p>
            <a:pPr algn="ctr"/>
            <a:r>
              <a:rPr lang="ru-RU" sz="2400" dirty="0" smtClean="0"/>
              <a:t>по теме: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51520" y="2924944"/>
            <a:ext cx="86409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«Профилактика </a:t>
            </a:r>
            <a:r>
              <a:rPr lang="ru-RU" sz="4000" b="1" dirty="0" err="1" smtClean="0"/>
              <a:t>наркозависимости</a:t>
            </a:r>
            <a:r>
              <a:rPr lang="ru-RU" sz="4000" b="1" dirty="0" smtClean="0"/>
              <a:t> среди молодежи»</a:t>
            </a:r>
            <a:endParaRPr lang="ru-RU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4211960" y="4509120"/>
            <a:ext cx="46085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/>
              <a:t>Докладчик:</a:t>
            </a:r>
            <a:endParaRPr lang="ru-RU" dirty="0" smtClean="0"/>
          </a:p>
          <a:p>
            <a:pPr algn="r"/>
            <a:r>
              <a:rPr lang="ru-RU" sz="2400" b="1" dirty="0" smtClean="0"/>
              <a:t>Тменова Д.М. –  преподаватель, классный руководитель.</a:t>
            </a:r>
            <a:endParaRPr lang="ru-RU" sz="2400" dirty="0" smtClean="0"/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275856" y="6237312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Владикавказ, 2018 г.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3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323528" y="404664"/>
          <a:ext cx="8568952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79712" y="260648"/>
            <a:ext cx="5544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Причины:</a:t>
            </a:r>
            <a:endParaRPr lang="ru-RU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980728"/>
            <a:ext cx="828092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 </a:t>
            </a:r>
            <a:r>
              <a:rPr lang="ru-RU" sz="2400" b="1" dirty="0" smtClean="0"/>
              <a:t>специфические черты личности, характера с психопатическими </a:t>
            </a:r>
            <a:r>
              <a:rPr lang="ru-RU" sz="2400" b="1" dirty="0" smtClean="0"/>
              <a:t>наклонностями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/>
              <a:t> </a:t>
            </a:r>
            <a:r>
              <a:rPr lang="ru-RU" sz="2400" b="1" dirty="0" smtClean="0"/>
              <a:t>дефекты </a:t>
            </a:r>
            <a:r>
              <a:rPr lang="ru-RU" sz="2400" b="1" dirty="0" smtClean="0"/>
              <a:t>воспитания по типу «кумир семьи» или «</a:t>
            </a:r>
            <a:r>
              <a:rPr lang="ru-RU" sz="2400" b="1" dirty="0" smtClean="0"/>
              <a:t>золушки»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/>
              <a:t> </a:t>
            </a:r>
            <a:r>
              <a:rPr lang="ru-RU" sz="2400" b="1" dirty="0" smtClean="0"/>
              <a:t>подросток</a:t>
            </a:r>
            <a:r>
              <a:rPr lang="ru-RU" sz="2400" b="1" dirty="0" smtClean="0"/>
              <a:t>, единственный в семье или воспитывающийся в неполной </a:t>
            </a:r>
            <a:r>
              <a:rPr lang="ru-RU" sz="2400" b="1" dirty="0" smtClean="0"/>
              <a:t>семье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/>
              <a:t> </a:t>
            </a:r>
            <a:r>
              <a:rPr lang="ru-RU" sz="2400" b="1" dirty="0" smtClean="0"/>
              <a:t>люди</a:t>
            </a:r>
            <a:r>
              <a:rPr lang="ru-RU" sz="2400" b="1" dirty="0" smtClean="0"/>
              <a:t>, одаренные в какой-либо области, но переоценивающие себя, болезненно самолюбивые, ищущие признания, но </a:t>
            </a:r>
            <a:r>
              <a:rPr lang="ru-RU" sz="2400" b="1" dirty="0" smtClean="0"/>
              <a:t>слабовольные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/>
              <a:t> </a:t>
            </a:r>
            <a:r>
              <a:rPr lang="ru-RU" sz="2400" b="1" dirty="0" smtClean="0"/>
              <a:t>травмы мозга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/>
              <a:t> </a:t>
            </a:r>
            <a:r>
              <a:rPr lang="ru-RU" sz="2400" b="1" dirty="0" smtClean="0"/>
              <a:t>люди </a:t>
            </a:r>
            <a:r>
              <a:rPr lang="ru-RU" sz="2400" b="1" dirty="0" smtClean="0"/>
              <a:t>со скрытыми психическими расстройствами 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/>
              <a:t> подростки</a:t>
            </a:r>
            <a:r>
              <a:rPr lang="ru-RU" sz="2400" b="1" dirty="0" smtClean="0"/>
              <a:t>, приобщенные к неформальным </a:t>
            </a:r>
            <a:r>
              <a:rPr lang="ru-RU" sz="2400" b="1" dirty="0" smtClean="0"/>
              <a:t>группировкам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/>
              <a:t> </a:t>
            </a:r>
            <a:r>
              <a:rPr lang="ru-RU" sz="2400" b="1" dirty="0" smtClean="0"/>
              <a:t>отягощенная </a:t>
            </a:r>
            <a:r>
              <a:rPr lang="ru-RU" sz="2400" b="1" dirty="0" smtClean="0"/>
              <a:t>наследственность 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5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260648"/>
            <a:ext cx="8352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Мотивации </a:t>
            </a:r>
            <a:r>
              <a:rPr lang="ru-RU" sz="2400" b="1" dirty="0" smtClean="0"/>
              <a:t>употребления </a:t>
            </a:r>
            <a:r>
              <a:rPr lang="ru-RU" sz="2400" b="1" dirty="0" smtClean="0"/>
              <a:t>наркотиков: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980728"/>
            <a:ext cx="864096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Wingdings" pitchFamily="2" charset="2"/>
              <a:buChar char="Ø"/>
            </a:pPr>
            <a:r>
              <a:rPr lang="ru-RU" sz="2000" dirty="0" smtClean="0"/>
              <a:t>желание не отстать от компании, быть «как все» в своей группе сверстников; </a:t>
            </a:r>
          </a:p>
          <a:p>
            <a:pPr lvl="0">
              <a:buFont typeface="Wingdings" pitchFamily="2" charset="2"/>
              <a:buChar char="Ø"/>
            </a:pPr>
            <a:r>
              <a:rPr lang="ru-RU" sz="2000" dirty="0" smtClean="0"/>
              <a:t>намерение пережить эмоционально приятное состояние «кайф»; </a:t>
            </a:r>
          </a:p>
          <a:p>
            <a:pPr lvl="0">
              <a:buFont typeface="Wingdings" pitchFamily="2" charset="2"/>
              <a:buChar char="Ø"/>
            </a:pPr>
            <a:r>
              <a:rPr lang="ru-RU" sz="2000" dirty="0" smtClean="0"/>
              <a:t>поиск фантастических видений, галлюцинаций; </a:t>
            </a:r>
          </a:p>
          <a:p>
            <a:pPr lvl="0">
              <a:buFont typeface="Wingdings" pitchFamily="2" charset="2"/>
              <a:buChar char="Ø"/>
            </a:pPr>
            <a:r>
              <a:rPr lang="ru-RU" sz="2000" dirty="0" smtClean="0"/>
              <a:t>любопытство, желание испытать </a:t>
            </a:r>
            <a:r>
              <a:rPr lang="ru-RU" sz="2000" dirty="0" smtClean="0"/>
              <a:t>неизведанное, </a:t>
            </a:r>
            <a:r>
              <a:rPr lang="ru-RU" sz="2000" dirty="0" smtClean="0"/>
              <a:t>поэтому чрезмерная информация, которая может порождать любопытство, должна быть в разумных пределах и основательно продумываться; </a:t>
            </a:r>
          </a:p>
          <a:p>
            <a:pPr lvl="0">
              <a:buFont typeface="Wingdings" pitchFamily="2" charset="2"/>
              <a:buChar char="Ø"/>
            </a:pPr>
            <a:r>
              <a:rPr lang="ru-RU" sz="2000" dirty="0" smtClean="0"/>
              <a:t>стремление забыться, отключиться от неприятностей; </a:t>
            </a:r>
          </a:p>
          <a:p>
            <a:pPr lvl="0">
              <a:buFont typeface="Wingdings" pitchFamily="2" charset="2"/>
              <a:buChar char="Ø"/>
            </a:pPr>
            <a:r>
              <a:rPr lang="ru-RU" sz="2000" dirty="0" smtClean="0"/>
              <a:t>влияние старшего по возрасту соблазнителя; </a:t>
            </a:r>
          </a:p>
          <a:p>
            <a:pPr lvl="0">
              <a:buFont typeface="Wingdings" pitchFamily="2" charset="2"/>
              <a:buChar char="Ø"/>
            </a:pPr>
            <a:r>
              <a:rPr lang="ru-RU" sz="2000" dirty="0" smtClean="0"/>
              <a:t>желание показать сверстникам свою незаурядность; </a:t>
            </a:r>
          </a:p>
          <a:p>
            <a:pPr lvl="0">
              <a:buFont typeface="Wingdings" pitchFamily="2" charset="2"/>
              <a:buChar char="Ø"/>
            </a:pPr>
            <a:r>
              <a:rPr lang="ru-RU" sz="2000" dirty="0" smtClean="0"/>
              <a:t>демонстративный протест старшим; </a:t>
            </a:r>
          </a:p>
          <a:p>
            <a:pPr lvl="0">
              <a:buFont typeface="Wingdings" pitchFamily="2" charset="2"/>
              <a:buChar char="Ø"/>
            </a:pPr>
            <a:r>
              <a:rPr lang="ru-RU" sz="2000" dirty="0" smtClean="0"/>
              <a:t>скука, безделье, незанятость, «от нечего делать»; </a:t>
            </a:r>
          </a:p>
          <a:p>
            <a:pPr lvl="0">
              <a:buFont typeface="Wingdings" pitchFamily="2" charset="2"/>
              <a:buChar char="Ø"/>
            </a:pPr>
            <a:r>
              <a:rPr lang="ru-RU" sz="2000" dirty="0" smtClean="0"/>
              <a:t>проблемы сексуального характера; </a:t>
            </a:r>
          </a:p>
          <a:p>
            <a:pPr lvl="0">
              <a:buFont typeface="Wingdings" pitchFamily="2" charset="2"/>
              <a:buChar char="Ø"/>
            </a:pPr>
            <a:r>
              <a:rPr lang="ru-RU" sz="2000" dirty="0" smtClean="0"/>
              <a:t>наличие в доме алкоголика, наркомана; </a:t>
            </a:r>
          </a:p>
          <a:p>
            <a:pPr lvl="0">
              <a:buFont typeface="Wingdings" pitchFamily="2" charset="2"/>
              <a:buChar char="Ø"/>
            </a:pPr>
            <a:r>
              <a:rPr lang="ru-RU" sz="2000" dirty="0" smtClean="0"/>
              <a:t>переживания каких-либо трагических событий; </a:t>
            </a:r>
          </a:p>
          <a:p>
            <a:pPr lvl="0">
              <a:buFont typeface="Wingdings" pitchFamily="2" charset="2"/>
              <a:buChar char="Ø"/>
            </a:pPr>
            <a:r>
              <a:rPr lang="ru-RU" sz="2000" dirty="0" smtClean="0"/>
              <a:t>конфликты в семье; </a:t>
            </a:r>
          </a:p>
          <a:p>
            <a:pPr lvl="0">
              <a:buFont typeface="Wingdings" pitchFamily="2" charset="2"/>
              <a:buChar char="Ø"/>
            </a:pPr>
            <a:r>
              <a:rPr lang="ru-RU" sz="2000" dirty="0" smtClean="0"/>
              <a:t>жестокое обращение с подростком в семье</a:t>
            </a:r>
            <a:r>
              <a:rPr lang="ru-RU" sz="2000" dirty="0" smtClean="0"/>
              <a:t>;</a:t>
            </a:r>
          </a:p>
          <a:p>
            <a:pPr lvl="0">
              <a:buFont typeface="Wingdings" pitchFamily="2" charset="2"/>
              <a:buChar char="Ø"/>
            </a:pPr>
            <a:r>
              <a:rPr lang="ru-RU" sz="2000" dirty="0" smtClean="0"/>
              <a:t>среди взрослых – социальные, экономические, психологические проблемы</a:t>
            </a:r>
            <a:r>
              <a:rPr lang="ru-RU" sz="2000" dirty="0" smtClean="0"/>
              <a:t> </a:t>
            </a:r>
            <a:endParaRPr lang="ru-RU" sz="20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116632"/>
            <a:ext cx="813690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защитным факторам относятся</a:t>
            </a:r>
            <a:r>
              <a:rPr lang="ru-RU" sz="2800" b="1" dirty="0" smtClean="0"/>
              <a:t>: 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980728"/>
            <a:ext cx="842493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1.Крепкая семья и прочная связь подростка с семьей. </a:t>
            </a:r>
          </a:p>
          <a:p>
            <a:r>
              <a:rPr lang="ru-RU" sz="2400" b="1" dirty="0" smtClean="0"/>
              <a:t>2.Авторитет </a:t>
            </a:r>
            <a:r>
              <a:rPr lang="ru-RU" sz="2400" b="1" dirty="0" smtClean="0"/>
              <a:t>родителей. </a:t>
            </a:r>
          </a:p>
          <a:p>
            <a:r>
              <a:rPr lang="ru-RU" sz="2400" b="1" dirty="0" smtClean="0"/>
              <a:t>3.Если </a:t>
            </a:r>
            <a:r>
              <a:rPr lang="ru-RU" sz="2400" b="1" dirty="0" smtClean="0"/>
              <a:t>родители участвуют в жизни своего ребенка, занимаются с ним, проводят свободное время. </a:t>
            </a:r>
          </a:p>
          <a:p>
            <a:r>
              <a:rPr lang="ru-RU" sz="2400" b="1" dirty="0" smtClean="0"/>
              <a:t>4.Упорядоченное воспитание.</a:t>
            </a:r>
            <a:endParaRPr lang="ru-RU" sz="2400" b="1" dirty="0" smtClean="0"/>
          </a:p>
          <a:p>
            <a:r>
              <a:rPr lang="ru-RU" sz="2400" b="1" dirty="0" smtClean="0"/>
              <a:t>5</a:t>
            </a:r>
            <a:r>
              <a:rPr lang="ru-RU" sz="2400" b="1" dirty="0" smtClean="0"/>
              <a:t>.  Если подросток имеет хорошие успехи в школе, ценит свои достижения, дорожит школой. </a:t>
            </a:r>
          </a:p>
          <a:p>
            <a:r>
              <a:rPr lang="ru-RU" sz="2400" b="1" dirty="0" smtClean="0"/>
              <a:t>6.Обязательное </a:t>
            </a:r>
            <a:r>
              <a:rPr lang="ru-RU" sz="2400" b="1" dirty="0" smtClean="0"/>
              <a:t>привлечение подростка к занятиям спортом, музыкой или танцами. </a:t>
            </a:r>
          </a:p>
          <a:p>
            <a:r>
              <a:rPr lang="ru-RU" sz="2400" b="1" dirty="0" smtClean="0"/>
              <a:t>7.Сам </a:t>
            </a:r>
            <a:r>
              <a:rPr lang="ru-RU" sz="2400" b="1" dirty="0" smtClean="0"/>
              <a:t>подросток или молодой человек с неодобрением относится к употреблению наркотиков и спиртного</a:t>
            </a:r>
            <a:r>
              <a:rPr lang="ru-RU" sz="2400" b="1" dirty="0" smtClean="0"/>
              <a:t>. </a:t>
            </a:r>
            <a:endParaRPr lang="ru-RU" sz="2400" b="1" dirty="0" smtClean="0"/>
          </a:p>
          <a:p>
            <a:r>
              <a:rPr lang="ru-RU" sz="2400" b="1" dirty="0" smtClean="0"/>
              <a:t> </a:t>
            </a:r>
            <a:r>
              <a:rPr lang="ru-RU" sz="2400" b="1" dirty="0" smtClean="0"/>
              <a:t>8 </a:t>
            </a:r>
            <a:r>
              <a:rPr lang="ru-RU" sz="2400" b="1" dirty="0" smtClean="0"/>
              <a:t>Молодой человек знает, что родители, которые своевременно рассказали ему о вредных последствиях употребления алкоголя и наркотиков, рассчитывают на его благоразумие.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116632"/>
            <a:ext cx="813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Общие признаки употребления наркотиков: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764704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 </a:t>
            </a:r>
            <a:r>
              <a:rPr lang="ru-RU" dirty="0" smtClean="0"/>
              <a:t>если у молодого человека в лексиконе появились жаргонные выражения, как «кайф» и др. следует насторожиться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39552" y="1484784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 </a:t>
            </a:r>
            <a:r>
              <a:rPr lang="ru-RU" dirty="0" smtClean="0"/>
              <a:t>дефект </a:t>
            </a:r>
            <a:r>
              <a:rPr lang="ru-RU" dirty="0" smtClean="0"/>
              <a:t>речи, непроизвольные </a:t>
            </a:r>
            <a:r>
              <a:rPr lang="ru-RU" dirty="0" smtClean="0"/>
              <a:t>движения, резкое снижение и</a:t>
            </a:r>
            <a:r>
              <a:rPr lang="ru-RU" dirty="0" smtClean="0"/>
              <a:t> </a:t>
            </a:r>
            <a:r>
              <a:rPr lang="ru-RU" dirty="0" smtClean="0"/>
              <a:t>провалы в памяти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39552" y="2204864"/>
            <a:ext cx="81369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 </a:t>
            </a:r>
            <a:r>
              <a:rPr lang="ru-RU" dirty="0" smtClean="0"/>
              <a:t>во время наркотического опьянения – реакции неадекватные, заторможенность или беспричинное возбуждение, зрачки узкие, плохо реагируют на свет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39552" y="3284984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 </a:t>
            </a:r>
            <a:r>
              <a:rPr lang="ru-RU" dirty="0" smtClean="0"/>
              <a:t>беспричинные, быстрые смены настроения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39552" y="3789040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 </a:t>
            </a:r>
            <a:r>
              <a:rPr lang="ru-RU" dirty="0" smtClean="0"/>
              <a:t>изменение </a:t>
            </a:r>
            <a:r>
              <a:rPr lang="ru-RU" dirty="0" smtClean="0"/>
              <a:t>поведения, </a:t>
            </a:r>
            <a:r>
              <a:rPr lang="ru-RU" dirty="0" smtClean="0"/>
              <a:t>появление </a:t>
            </a:r>
            <a:r>
              <a:rPr lang="ru-RU" dirty="0" smtClean="0"/>
              <a:t>новых подозрительных друзей,  </a:t>
            </a:r>
            <a:r>
              <a:rPr lang="ru-RU" dirty="0" smtClean="0"/>
              <a:t>неопрятность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39552" y="4365104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 </a:t>
            </a:r>
            <a:r>
              <a:rPr lang="ru-RU" dirty="0" smtClean="0"/>
              <a:t>постоянные просьбы дать денег, пропажа из дома ценных вещей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39552" y="4869160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следы уколов на теле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39552" y="5373216"/>
            <a:ext cx="86044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дома можно находить упаковки от снотворных и обезболивающих препаратов, шприцы, маленькие ложечки, пузырьки, кусочки фольги и др.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ЁЁЁ\Рабочий стол\hello_html_410663c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188640"/>
            <a:ext cx="3744416" cy="2733424"/>
          </a:xfrm>
          <a:prstGeom prst="rect">
            <a:avLst/>
          </a:prstGeom>
          <a:noFill/>
        </p:spPr>
      </p:pic>
      <p:pic>
        <p:nvPicPr>
          <p:cNvPr id="7" name="Picture 2" descr="C:\Documents and Settings\ЁЁЁ\Рабочий стол\15059973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260649"/>
            <a:ext cx="3600400" cy="2396444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8" name="Picture 3" descr="C:\Documents and Settings\ЁЁЁ\Рабочий стол\1063_36404993-prezen.jpg"/>
          <p:cNvPicPr>
            <a:picLocks noChangeAspect="1" noChangeArrowheads="1"/>
          </p:cNvPicPr>
          <p:nvPr/>
        </p:nvPicPr>
        <p:blipFill>
          <a:blip r:embed="rId4" cstate="print"/>
          <a:srcRect l="3463" t="6996" r="53579" b="5499"/>
          <a:stretch>
            <a:fillRect/>
          </a:stretch>
        </p:blipFill>
        <p:spPr bwMode="auto">
          <a:xfrm>
            <a:off x="827584" y="2996952"/>
            <a:ext cx="2385834" cy="3645024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9" name="Picture 4" descr="C:\Documents and Settings\ЁЁЁ\Рабочий стол\37310955-profilaktika-alkogolizma-i-narkomanii-sredi-nesovershennoletnih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3968" y="3212976"/>
            <a:ext cx="4724908" cy="33452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Горизонтальный свиток 11"/>
          <p:cNvSpPr/>
          <p:nvPr/>
        </p:nvSpPr>
        <p:spPr>
          <a:xfrm>
            <a:off x="395536" y="0"/>
            <a:ext cx="8280920" cy="6597352"/>
          </a:xfrm>
          <a:prstGeom prst="horizontalScroll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403648" y="908720"/>
            <a:ext cx="6984776" cy="5032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Уголовная ответственность:</a:t>
            </a:r>
          </a:p>
          <a:p>
            <a:endParaRPr lang="ru-RU" dirty="0" smtClean="0"/>
          </a:p>
          <a:p>
            <a:r>
              <a:rPr lang="ru-RU" sz="2300" b="1" dirty="0" smtClean="0"/>
              <a:t>Статья </a:t>
            </a:r>
            <a:r>
              <a:rPr lang="ru-RU" sz="2300" b="1" dirty="0" smtClean="0"/>
              <a:t>№ 228 УК РФ «Незаконное изготовление, приобретение, хранение, перевозка, пересылка, либо сбыт наркотических средств или психотропных веществ» предусматривает лишение свободы от 3 до 15 лет. </a:t>
            </a:r>
          </a:p>
          <a:p>
            <a:endParaRPr lang="ru-RU" sz="2300" b="1" dirty="0" smtClean="0"/>
          </a:p>
          <a:p>
            <a:r>
              <a:rPr lang="ru-RU" sz="2300" b="1" dirty="0" smtClean="0"/>
              <a:t>Статья </a:t>
            </a:r>
            <a:r>
              <a:rPr lang="ru-RU" sz="2300" b="1" dirty="0" smtClean="0"/>
              <a:t>№ 230 УК РФ «Склонение к потреблению наркотических средств или психотропных веществ» предусматривает лишение свободы от 2 до 12 лет и выше со штрафами от 500 тысяч до миллиона рублей.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ЁЁЁ\Рабочий стол\blockchain-1200x600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824" y="908720"/>
            <a:ext cx="9073008" cy="4536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404664"/>
            <a:ext cx="7848872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	Сеть </a:t>
            </a:r>
            <a:r>
              <a:rPr lang="ru-RU" sz="2400" b="1" dirty="0" smtClean="0"/>
              <a:t>распространения и сбыта наркотиков – это </a:t>
            </a:r>
            <a:r>
              <a:rPr lang="ru-RU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спрут, который охватил весь мир, всю Россию, нашу республику</a:t>
            </a:r>
            <a:r>
              <a:rPr lang="ru-RU" sz="2400" b="1" dirty="0" smtClean="0"/>
              <a:t>. </a:t>
            </a:r>
            <a:endParaRPr lang="ru-RU" sz="2400" b="1" dirty="0" smtClean="0"/>
          </a:p>
          <a:p>
            <a:pPr algn="ctr"/>
            <a:r>
              <a:rPr lang="ru-RU" sz="2400" b="1" dirty="0" smtClean="0"/>
              <a:t>Вести </a:t>
            </a:r>
            <a:r>
              <a:rPr lang="ru-RU" sz="2400" b="1" dirty="0" smtClean="0"/>
              <a:t>эффективную борьбу невозможно, поэтому самое </a:t>
            </a:r>
            <a:r>
              <a:rPr lang="ru-RU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действенное – это первичная профилактика</a:t>
            </a:r>
            <a:r>
              <a:rPr lang="ru-RU" sz="2400" b="1" dirty="0" smtClean="0"/>
              <a:t>, чтобы не последствия лечить, а изначально люди, особенно, молодые сами себя умели защищать.</a:t>
            </a:r>
          </a:p>
          <a:p>
            <a:pPr algn="ctr"/>
            <a:r>
              <a:rPr lang="ru-RU" sz="2400" b="1" dirty="0" smtClean="0"/>
              <a:t>	</a:t>
            </a:r>
            <a:endParaRPr lang="ru-RU" sz="2400" b="1" dirty="0" smtClean="0"/>
          </a:p>
          <a:p>
            <a:pPr algn="ctr"/>
            <a:endParaRPr lang="ru-RU" sz="2400" b="1" dirty="0" smtClean="0"/>
          </a:p>
          <a:p>
            <a:pPr algn="ctr"/>
            <a:r>
              <a:rPr lang="ru-RU" sz="2400" b="1" dirty="0" smtClean="0"/>
              <a:t>Итак</a:t>
            </a:r>
            <a:r>
              <a:rPr lang="ru-RU" sz="2400" b="1" dirty="0" smtClean="0"/>
              <a:t>, профилактические меры алкоголизма и наркомании будут действенны лишь тогда, когда в ней будут принимать активное участие родители, близкие, школа, общественные и религиозные организации, государство, СМИ, правоохранительные органы, т.е. общество в целом. </a:t>
            </a:r>
          </a:p>
          <a:p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ертикальный свиток 3"/>
          <p:cNvSpPr/>
          <p:nvPr/>
        </p:nvSpPr>
        <p:spPr>
          <a:xfrm>
            <a:off x="1475656" y="404664"/>
            <a:ext cx="5904656" cy="6048672"/>
          </a:xfrm>
          <a:prstGeom prst="verticalScroll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339752" y="1196752"/>
            <a:ext cx="4104456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500" b="1" i="1" dirty="0" smtClean="0"/>
              <a:t>«Есть </a:t>
            </a:r>
            <a:r>
              <a:rPr lang="ru-RU" sz="25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три </a:t>
            </a:r>
            <a:r>
              <a:rPr lang="ru-RU" sz="25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горя </a:t>
            </a:r>
            <a:r>
              <a:rPr lang="ru-RU" sz="2500" b="1" i="1" dirty="0" smtClean="0"/>
              <a:t>– смерть близкого, родного человека,                                           тяжелая, неизлечимая                                                                                        болезнь и плохие дети, остальное  -  неприятности»</a:t>
            </a:r>
            <a:endParaRPr lang="ru-RU" sz="2500" b="1" dirty="0" smtClean="0"/>
          </a:p>
          <a:p>
            <a:pPr algn="r"/>
            <a:r>
              <a:rPr lang="ru-RU" sz="2500" b="1" i="1" dirty="0" smtClean="0"/>
              <a:t>	</a:t>
            </a:r>
            <a:endParaRPr lang="ru-RU" sz="2500" b="1" i="1" dirty="0" smtClean="0"/>
          </a:p>
          <a:p>
            <a:pPr algn="r"/>
            <a:r>
              <a:rPr lang="ru-RU" sz="2500" b="1" i="1" dirty="0" smtClean="0"/>
              <a:t>	</a:t>
            </a:r>
            <a:r>
              <a:rPr lang="ru-RU" sz="2400" b="1" i="1" dirty="0" smtClean="0"/>
              <a:t>      </a:t>
            </a:r>
            <a:r>
              <a:rPr lang="ru-RU" sz="2400" b="1" i="1" dirty="0" smtClean="0"/>
              <a:t>  </a:t>
            </a:r>
          </a:p>
          <a:p>
            <a:pPr algn="r"/>
            <a:r>
              <a:rPr lang="ru-RU" sz="2500" b="1" i="1" dirty="0" smtClean="0"/>
              <a:t>«</a:t>
            </a:r>
            <a:r>
              <a:rPr lang="ru-RU" sz="2500" b="1" i="1" dirty="0" smtClean="0"/>
              <a:t>Человек по-настоящему счастлив, если счастливы                         его дети»</a:t>
            </a:r>
            <a:r>
              <a:rPr lang="ru-RU" sz="2500" i="1" dirty="0" smtClean="0"/>
              <a:t>.</a:t>
            </a:r>
            <a:endParaRPr lang="ru-RU" sz="25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1520" y="3429000"/>
            <a:ext cx="8892480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Наркотическая зависимость </a:t>
            </a:r>
            <a:r>
              <a:rPr lang="ru-RU" sz="2800" b="1" dirty="0" smtClean="0">
                <a:solidFill>
                  <a:schemeClr val="bg1"/>
                </a:solidFill>
              </a:rPr>
              <a:t>– это заболевание, при котором у человека существует патологическое влечение к </a:t>
            </a:r>
            <a:r>
              <a:rPr lang="ru-RU" sz="2800" b="1" dirty="0" err="1" smtClean="0">
                <a:solidFill>
                  <a:schemeClr val="bg1"/>
                </a:solidFill>
              </a:rPr>
              <a:t>психоактивным</a:t>
            </a:r>
            <a:r>
              <a:rPr lang="ru-RU" sz="2800" b="1" dirty="0" smtClean="0">
                <a:solidFill>
                  <a:schemeClr val="bg1"/>
                </a:solidFill>
              </a:rPr>
              <a:t> веществам. </a:t>
            </a:r>
            <a:r>
              <a:rPr lang="ru-RU" sz="2800" b="1" dirty="0" smtClean="0">
                <a:solidFill>
                  <a:schemeClr val="bg1"/>
                </a:solidFill>
              </a:rPr>
              <a:t> </a:t>
            </a:r>
          </a:p>
          <a:p>
            <a:pPr algn="ctr"/>
            <a:endParaRPr lang="ru-RU" sz="28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«Наркомания</a:t>
            </a:r>
            <a:r>
              <a:rPr lang="ru-RU" sz="2800" b="1" dirty="0" smtClean="0">
                <a:solidFill>
                  <a:srgbClr val="FFFF00"/>
                </a:solidFill>
              </a:rPr>
              <a:t>» </a:t>
            </a:r>
            <a:r>
              <a:rPr lang="ru-RU" sz="2800" b="1" dirty="0" smtClean="0">
                <a:solidFill>
                  <a:schemeClr val="bg1"/>
                </a:solidFill>
              </a:rPr>
              <a:t>- это болезненное   влечение к наркотическим веществам с целью добиться одурманивающего состояния. </a:t>
            </a:r>
          </a:p>
          <a:p>
            <a:endParaRPr lang="ru-RU" dirty="0"/>
          </a:p>
        </p:txBody>
      </p:sp>
      <p:pic>
        <p:nvPicPr>
          <p:cNvPr id="7" name="Picture 2" descr="C:\Documents and Settings\ЁЁЁ\Рабочий стол\008.jpg"/>
          <p:cNvPicPr>
            <a:picLocks noChangeAspect="1" noChangeArrowheads="1"/>
          </p:cNvPicPr>
          <p:nvPr/>
        </p:nvPicPr>
        <p:blipFill>
          <a:blip r:embed="rId2" cstate="print"/>
          <a:srcRect l="8236" t="47894" r="8236" b="11668"/>
          <a:stretch>
            <a:fillRect/>
          </a:stretch>
        </p:blipFill>
        <p:spPr bwMode="auto">
          <a:xfrm>
            <a:off x="539552" y="188640"/>
            <a:ext cx="8131052" cy="2952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51520" y="836712"/>
            <a:ext cx="8892480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Wingdings" pitchFamily="2" charset="2"/>
              <a:buChar char="Ø"/>
            </a:pPr>
            <a:r>
              <a:rPr lang="ru-RU" sz="2400" b="1" dirty="0" smtClean="0"/>
              <a:t>За 20 лет уровень наркомании вырос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20 раз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/>
              <a:t>и численность россиян, регулярно употребляющие наркотики сейчас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менее 6 млн</a:t>
            </a:r>
            <a:r>
              <a:rPr lang="ru-RU" sz="2400" b="1" dirty="0" smtClean="0"/>
              <a:t>.</a:t>
            </a:r>
          </a:p>
          <a:p>
            <a:pPr lvl="0">
              <a:buFont typeface="Wingdings" pitchFamily="2" charset="2"/>
              <a:buChar char="Ø"/>
            </a:pPr>
            <a:r>
              <a:rPr lang="ru-RU" sz="2400" b="1" dirty="0" smtClean="0"/>
              <a:t>За последние 5 лет средний возраст начинающих наркоманов снизился с 16-17 лет до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13-14 лет</a:t>
            </a:r>
            <a:r>
              <a:rPr lang="ru-RU" sz="2400" b="1" dirty="0" smtClean="0"/>
              <a:t>. При этом из общего числа наркоманов в России 20% составляют школьники, 60% - молодые люди в возрасте 16-30 лет и только 20% - люди старшего возраста. </a:t>
            </a:r>
          </a:p>
          <a:p>
            <a:pPr lvl="0">
              <a:buFont typeface="Wingdings" pitchFamily="2" charset="2"/>
              <a:buChar char="Ø"/>
            </a:pPr>
            <a:r>
              <a:rPr lang="ru-RU" sz="2400" b="1" dirty="0" smtClean="0"/>
              <a:t>Наркоманами ежегодно становятся почти 90 тысяч человек, 240 ежедневно. </a:t>
            </a:r>
          </a:p>
          <a:p>
            <a:pPr lvl="0">
              <a:buFont typeface="Wingdings" pitchFamily="2" charset="2"/>
              <a:buChar char="Ø"/>
            </a:pPr>
            <a:r>
              <a:rPr lang="ru-RU" sz="2400" b="1" dirty="0" smtClean="0"/>
              <a:t>Хотя бы 1 раз в жизни 56% мальчиков и 20% девочек употребляли наркотики или токсические вещества.  </a:t>
            </a:r>
          </a:p>
          <a:p>
            <a:pPr lvl="0">
              <a:buFont typeface="Wingdings" pitchFamily="2" charset="2"/>
              <a:buChar char="Ø"/>
            </a:pPr>
            <a:r>
              <a:rPr lang="ru-RU" sz="2400" b="1" dirty="0" smtClean="0"/>
              <a:t>Ежегодно от наркотиков умирает около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100 тысяч человек</a:t>
            </a:r>
            <a:r>
              <a:rPr lang="ru-RU" sz="2400" b="1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  <a:alpha val="3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79512" y="476672"/>
            <a:ext cx="468052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/>
              <a:t>Официальные данные по РСО – А: </a:t>
            </a:r>
            <a:endParaRPr lang="ru-RU" sz="2200" dirty="0" smtClean="0"/>
          </a:p>
          <a:p>
            <a:pPr lvl="0"/>
            <a:r>
              <a:rPr lang="ru-RU" sz="2200" dirty="0" smtClean="0"/>
              <a:t>На учете в наркологическом диспансере состоит </a:t>
            </a:r>
            <a:r>
              <a:rPr lang="ru-RU" sz="2200" b="1" dirty="0" smtClean="0"/>
              <a:t>721 </a:t>
            </a:r>
            <a:r>
              <a:rPr lang="ru-RU" sz="2200" b="1" dirty="0" smtClean="0"/>
              <a:t>человек</a:t>
            </a:r>
            <a:r>
              <a:rPr lang="ru-RU" sz="2200" dirty="0" smtClean="0"/>
              <a:t>, употребляющих наркотические препараты</a:t>
            </a:r>
          </a:p>
          <a:p>
            <a:pPr lvl="0"/>
            <a:r>
              <a:rPr lang="ru-RU" sz="2200" dirty="0" smtClean="0"/>
              <a:t>Во Владикавказе </a:t>
            </a:r>
            <a:r>
              <a:rPr lang="ru-RU" sz="2200" b="1" dirty="0" smtClean="0"/>
              <a:t>439 человек </a:t>
            </a:r>
          </a:p>
          <a:p>
            <a:pPr lvl="0"/>
            <a:r>
              <a:rPr lang="ru-RU" sz="2200" dirty="0" smtClean="0"/>
              <a:t>В Моздокском районе </a:t>
            </a:r>
            <a:r>
              <a:rPr lang="ru-RU" sz="2200" b="1" dirty="0" smtClean="0"/>
              <a:t>67 челов</a:t>
            </a:r>
            <a:r>
              <a:rPr lang="ru-RU" sz="2200" dirty="0" smtClean="0"/>
              <a:t>ек</a:t>
            </a:r>
          </a:p>
          <a:p>
            <a:pPr lvl="0"/>
            <a:r>
              <a:rPr lang="ru-RU" sz="2200" dirty="0" smtClean="0"/>
              <a:t>В Пригородном районе </a:t>
            </a:r>
            <a:r>
              <a:rPr lang="ru-RU" sz="2200" b="1" dirty="0" smtClean="0"/>
              <a:t>62 человека </a:t>
            </a:r>
          </a:p>
          <a:p>
            <a:pPr lvl="0"/>
            <a:endParaRPr lang="ru-RU" sz="2200" dirty="0" smtClean="0"/>
          </a:p>
          <a:p>
            <a:pPr lvl="0"/>
            <a:r>
              <a:rPr lang="ru-RU" sz="2200" dirty="0" smtClean="0"/>
              <a:t>В </a:t>
            </a:r>
            <a:r>
              <a:rPr lang="ru-RU" sz="2200" dirty="0" smtClean="0"/>
              <a:t>других районах количество наркоманов снизилось и суммарно в 6 районах зарегистрированы </a:t>
            </a:r>
            <a:r>
              <a:rPr lang="ru-RU" sz="2200" b="1" dirty="0" smtClean="0"/>
              <a:t>253 человека</a:t>
            </a:r>
            <a:r>
              <a:rPr lang="ru-RU" sz="2200" dirty="0" smtClean="0"/>
              <a:t>. </a:t>
            </a:r>
          </a:p>
          <a:p>
            <a:endParaRPr lang="ru-RU" dirty="0"/>
          </a:p>
        </p:txBody>
      </p:sp>
      <p:pic>
        <p:nvPicPr>
          <p:cNvPr id="2051" name="Picture 3" descr="C:\Documents and Settings\ЁЁЁ\Рабочий стол\karta_rayonov_severnoj_osetii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260648"/>
            <a:ext cx="4002021" cy="450227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0" y="5301208"/>
            <a:ext cx="91440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Истинные цифры в России и республике в десятки раз больше и в основном наблюдается </a:t>
            </a:r>
            <a:r>
              <a:rPr lang="ru-RU" sz="2800" b="1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полинаркомания</a:t>
            </a:r>
            <a:endParaRPr lang="ru-RU" sz="2800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Прямая со стрелкой 34"/>
          <p:cNvCxnSpPr>
            <a:stCxn id="4" idx="2"/>
            <a:endCxn id="17" idx="0"/>
          </p:cNvCxnSpPr>
          <p:nvPr/>
        </p:nvCxnSpPr>
        <p:spPr>
          <a:xfrm flipH="1">
            <a:off x="2915816" y="1412776"/>
            <a:ext cx="1872208" cy="41764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stCxn id="4" idx="2"/>
            <a:endCxn id="10" idx="0"/>
          </p:cNvCxnSpPr>
          <p:nvPr/>
        </p:nvCxnSpPr>
        <p:spPr>
          <a:xfrm flipH="1">
            <a:off x="2519772" y="1412776"/>
            <a:ext cx="2268252" cy="266429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4" idx="2"/>
            <a:endCxn id="15" idx="0"/>
          </p:cNvCxnSpPr>
          <p:nvPr/>
        </p:nvCxnSpPr>
        <p:spPr>
          <a:xfrm>
            <a:off x="4788024" y="1412776"/>
            <a:ext cx="1800200" cy="41764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" name="Скругленный прямоугольник 3"/>
          <p:cNvSpPr/>
          <p:nvPr/>
        </p:nvSpPr>
        <p:spPr>
          <a:xfrm>
            <a:off x="1763688" y="332656"/>
            <a:ext cx="6048672" cy="108012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979712" y="548680"/>
            <a:ext cx="5400600" cy="80021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группы наркотиков: </a:t>
            </a: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7544" y="2060848"/>
            <a:ext cx="2880320" cy="1368152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11560" y="2204864"/>
            <a:ext cx="280831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000" b="1" dirty="0" err="1" smtClean="0"/>
              <a:t>Опиатные</a:t>
            </a:r>
            <a:r>
              <a:rPr lang="ru-RU" sz="2000" b="1" dirty="0" smtClean="0"/>
              <a:t>  </a:t>
            </a:r>
            <a:r>
              <a:rPr lang="ru-RU" sz="2000" b="1" dirty="0" smtClean="0"/>
              <a:t>наркотики: </a:t>
            </a:r>
            <a:r>
              <a:rPr lang="ru-RU" sz="2000" dirty="0" smtClean="0"/>
              <a:t>героин</a:t>
            </a:r>
            <a:r>
              <a:rPr lang="ru-RU" sz="2000" dirty="0" smtClean="0"/>
              <a:t>, опий-сырец, морфин, кодеин и др. </a:t>
            </a:r>
          </a:p>
          <a:p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084168" y="2060848"/>
            <a:ext cx="2736304" cy="122413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6228184" y="2060848"/>
            <a:ext cx="24482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/>
              <a:t>Препараты конопли – марихуана, </a:t>
            </a:r>
            <a:r>
              <a:rPr lang="ru-RU" sz="2200" b="1" dirty="0" err="1" smtClean="0"/>
              <a:t>анаша</a:t>
            </a:r>
            <a:endParaRPr lang="ru-RU" sz="22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115616" y="4077072"/>
            <a:ext cx="2808312" cy="108012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115616" y="4149080"/>
            <a:ext cx="27363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err="1" smtClean="0"/>
              <a:t>Психостимуляторы</a:t>
            </a:r>
            <a:r>
              <a:rPr lang="ru-RU" sz="2200" b="1" dirty="0" smtClean="0"/>
              <a:t> – эфедрин, кокаин</a:t>
            </a:r>
            <a:endParaRPr lang="ru-RU" sz="2200" b="1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508104" y="4149080"/>
            <a:ext cx="2592288" cy="1008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5652120" y="4293096"/>
            <a:ext cx="23762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/>
              <a:t>Галлюциногены – ЛСД</a:t>
            </a:r>
            <a:endParaRPr lang="ru-RU" sz="2200" b="1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148064" y="5589240"/>
            <a:ext cx="2880320" cy="1008112"/>
          </a:xfrm>
          <a:prstGeom prst="roundRect">
            <a:avLst/>
          </a:prstGeom>
          <a:solidFill>
            <a:srgbClr val="99FFCC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5148064" y="5589240"/>
            <a:ext cx="28803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/>
              <a:t>Снотворные и  седативные средства</a:t>
            </a:r>
            <a:endParaRPr lang="ru-RU" sz="2200" b="1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547664" y="5589240"/>
            <a:ext cx="2736304" cy="1008112"/>
          </a:xfrm>
          <a:prstGeom prst="roundRect">
            <a:avLst/>
          </a:prstGeom>
          <a:solidFill>
            <a:srgbClr val="FFCCFF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1547664" y="5589240"/>
            <a:ext cx="27363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Летучие наркотически действующие вещества </a:t>
            </a:r>
            <a:endParaRPr lang="ru-RU" sz="2000" b="1" dirty="0"/>
          </a:p>
        </p:txBody>
      </p:sp>
      <p:cxnSp>
        <p:nvCxnSpPr>
          <p:cNvPr id="23" name="Прямая со стрелкой 22"/>
          <p:cNvCxnSpPr>
            <a:stCxn id="4" idx="2"/>
            <a:endCxn id="9" idx="0"/>
          </p:cNvCxnSpPr>
          <p:nvPr/>
        </p:nvCxnSpPr>
        <p:spPr>
          <a:xfrm>
            <a:off x="4788024" y="1412776"/>
            <a:ext cx="2664296" cy="6480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4" idx="2"/>
            <a:endCxn id="6" idx="0"/>
          </p:cNvCxnSpPr>
          <p:nvPr/>
        </p:nvCxnSpPr>
        <p:spPr>
          <a:xfrm flipH="1">
            <a:off x="1907704" y="1412776"/>
            <a:ext cx="2880320" cy="6480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4" idx="2"/>
            <a:endCxn id="12" idx="0"/>
          </p:cNvCxnSpPr>
          <p:nvPr/>
        </p:nvCxnSpPr>
        <p:spPr>
          <a:xfrm>
            <a:off x="4788024" y="1412776"/>
            <a:ext cx="2016224" cy="273630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ЁЁЁ\Рабочий стол\2edb916b_resizedScaled_817to45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687777" cy="3312368"/>
          </a:xfrm>
          <a:prstGeom prst="rect">
            <a:avLst/>
          </a:prstGeom>
          <a:noFill/>
        </p:spPr>
      </p:pic>
      <p:pic>
        <p:nvPicPr>
          <p:cNvPr id="3075" name="Picture 3" descr="C:\Documents and Settings\ЁЁЁ\Рабочий стол\photo_850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3390978"/>
            <a:ext cx="6228184" cy="34670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7624" y="404664"/>
            <a:ext cx="6552728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Как формируется </a:t>
            </a:r>
            <a:r>
              <a:rPr lang="ru-RU" sz="3200" b="1" dirty="0" err="1" smtClean="0"/>
              <a:t>наркозависимость</a:t>
            </a:r>
            <a:r>
              <a:rPr lang="ru-RU" sz="3200" b="1" dirty="0" smtClean="0"/>
              <a:t>? </a:t>
            </a:r>
            <a:r>
              <a:rPr lang="ru-RU" sz="3200" dirty="0" smtClean="0"/>
              <a:t> </a:t>
            </a:r>
          </a:p>
          <a:p>
            <a:endParaRPr lang="ru-RU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755576" y="1397000"/>
          <a:ext cx="799288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  <a:alpha val="5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692696"/>
            <a:ext cx="8064896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Среднестатистический наркоман молод, не старше 25 лет, </a:t>
            </a:r>
            <a:endParaRPr lang="ru-RU" sz="3200" b="1" dirty="0" smtClean="0"/>
          </a:p>
          <a:p>
            <a:pPr algn="ctr"/>
            <a:r>
              <a:rPr lang="ru-RU" sz="3200" b="1" dirty="0" smtClean="0"/>
              <a:t>проживает </a:t>
            </a:r>
            <a:r>
              <a:rPr lang="ru-RU" sz="3200" b="1" dirty="0" smtClean="0"/>
              <a:t>в большом городе, в семье выше среднего достатка. </a:t>
            </a:r>
            <a:endParaRPr lang="ru-RU" sz="3200" b="1" dirty="0" smtClean="0"/>
          </a:p>
          <a:p>
            <a:pPr algn="ctr"/>
            <a:r>
              <a:rPr lang="ru-RU" sz="3200" b="1" dirty="0" smtClean="0"/>
              <a:t>Но </a:t>
            </a:r>
            <a:r>
              <a:rPr lang="ru-RU" sz="3200" b="1" dirty="0" smtClean="0"/>
              <a:t>сфера наркомании в последнее время меняется – часто наблюдается, что наркоманами становятся взрослые люди 35-40 лет – сознательно  и дети 10-12 лет.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869</Words>
  <Application>Microsoft Office PowerPoint</Application>
  <PresentationFormat>Экран (4:3)</PresentationFormat>
  <Paragraphs>100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ЁЁЁ</cp:lastModifiedBy>
  <cp:revision>22</cp:revision>
  <dcterms:modified xsi:type="dcterms:W3CDTF">2018-01-11T09:41:45Z</dcterms:modified>
</cp:coreProperties>
</file>