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345A3E7-2433-4292-BF39-6BD8075F91F7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920246F-3C5D-4DB2-BDF2-82490B6F9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DE9D5E2-4036-49F5-BC9F-0C51A7A76CF3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63AF1C-FE1F-4664-B034-2C861891F5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214686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Проблемная лекция, как форма организации практико-ориентированного процесса</a:t>
            </a:r>
            <a:endParaRPr lang="ru-RU" sz="3600" dirty="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72140"/>
            <a:ext cx="6715172" cy="453617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  <a:t>Докладчик: </a:t>
            </a:r>
            <a:r>
              <a:rPr lang="ru-RU" b="1" i="1" dirty="0" err="1" smtClean="0">
                <a:solidFill>
                  <a:schemeClr val="tx1"/>
                </a:solidFill>
                <a:latin typeface="Century Schoolbook" pitchFamily="18" charset="0"/>
              </a:rPr>
              <a:t>Кабисова</a:t>
            </a:r>
            <a: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  <a:t> М.П.</a:t>
            </a:r>
            <a:endParaRPr lang="ru-RU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здравоохранения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РСО-Алания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бюджетное профессиональное образовательное учреждение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«Северо-Осетинский медицинский колледж»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1214422"/>
            <a:ext cx="76438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Доклад 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 </a:t>
            </a:r>
            <a:r>
              <a:rPr lang="ru-RU" sz="3200" b="1" dirty="0" smtClean="0">
                <a:solidFill>
                  <a:srgbClr val="7030A0"/>
                </a:solidFill>
              </a:rPr>
              <a:t>методический семинар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 теме:</a:t>
            </a:r>
          </a:p>
          <a:p>
            <a:pPr algn="ctr"/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71802" y="6286520"/>
            <a:ext cx="23125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Владикавказ, 2018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Принцип доступности</a:t>
            </a:r>
            <a:endParaRPr lang="ru-RU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i="1" dirty="0" smtClean="0">
                <a:latin typeface="Georgia" pitchFamily="18" charset="0"/>
              </a:rPr>
              <a:t>Предполагает, что содержание учебного материала должно быть понятным, а объем этого материала посильным  для «среднего» студента.</a:t>
            </a:r>
          </a:p>
        </p:txBody>
      </p:sp>
      <p:pic>
        <p:nvPicPr>
          <p:cNvPr id="10242" name="Picture 2" descr="Картинки по запросу картинки лекции на медиц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428981"/>
            <a:ext cx="5178931" cy="34290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Принцип систематичности 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Arial Black" pitchFamily="34" charset="0"/>
              </a:rPr>
              <a:t>требует соблюдения ряда педагогических правил. </a:t>
            </a:r>
            <a:br>
              <a:rPr lang="ru-RU" sz="2800" dirty="0" smtClean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Arial Black" pitchFamily="34" charset="0"/>
              </a:rPr>
              <a:t>К ним, в первую очередь относят:</a:t>
            </a:r>
            <a:endParaRPr lang="ru-RU" sz="2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3740145"/>
          </a:xfrm>
        </p:spPr>
        <p:txBody>
          <a:bodyPr>
            <a:normAutofit/>
          </a:bodyPr>
          <a:lstStyle/>
          <a:p>
            <a:pPr lvl="0"/>
            <a:r>
              <a:rPr lang="ru-RU" sz="2800" b="1" i="1" dirty="0" smtClean="0">
                <a:latin typeface="Georgia" pitchFamily="18" charset="0"/>
              </a:rPr>
              <a:t>взаимосвязь изучаемого материала с ранее изученным;</a:t>
            </a:r>
          </a:p>
          <a:p>
            <a:pPr lvl="0"/>
            <a:r>
              <a:rPr lang="ru-RU" sz="2800" b="1" i="1" dirty="0" smtClean="0">
                <a:latin typeface="Georgia" pitchFamily="18" charset="0"/>
              </a:rPr>
              <a:t>взаимосвязь частей изучаемого материала;</a:t>
            </a:r>
          </a:p>
          <a:p>
            <a:pPr lvl="0"/>
            <a:r>
              <a:rPr lang="ru-RU" sz="2800" b="1" i="1" dirty="0" smtClean="0">
                <a:latin typeface="Georgia" pitchFamily="18" charset="0"/>
              </a:rPr>
              <a:t>обобщение изученного материала;</a:t>
            </a:r>
          </a:p>
          <a:p>
            <a:pPr lvl="0"/>
            <a:r>
              <a:rPr lang="ru-RU" sz="2800" b="1" i="1" dirty="0" smtClean="0">
                <a:latin typeface="Georgia" pitchFamily="18" charset="0"/>
              </a:rPr>
              <a:t>стройность изложения форм его по содержанию и внешней форме его подачи.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Принцип наглядности </a:t>
            </a: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</a:b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740145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i="1" dirty="0" smtClean="0">
                <a:latin typeface="Georgia" pitchFamily="18" charset="0"/>
              </a:rPr>
              <a:t>Основан на том, что ознакомление студентов с каким либо новым явлением или предметам начинается с конкретного ощущения и восприятия.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7170" name="Picture 2" descr="Картинки по запросу лекция в медицинском колледже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429000"/>
            <a:ext cx="4571999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Метод проблемного изложения </a:t>
            </a:r>
            <a: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</a:b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740145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dirty="0" smtClean="0"/>
              <a:t>Рекомендуется на первом этапе обучения, когда преподаватель пытается овладеть данной методикой, набирает опыт работы в условиях проблемного обучения, а студенты не имеют достаточно широкого объема знаний, с низким уровнем познавательной активности.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Метод сочетания изложения с поисковой беседой </a:t>
            </a:r>
            <a: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</a:b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4643470" cy="3740145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dirty="0" smtClean="0"/>
              <a:t>Преподаватель в данном случае дает фактический материал, а затем организует поисковую деятельность.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5122" name="Picture 2" descr="Картинки по запросу лекция в медицинском колледже картинки"/>
          <p:cNvPicPr>
            <a:picLocks noChangeAspect="1" noChangeArrowheads="1"/>
          </p:cNvPicPr>
          <p:nvPr/>
        </p:nvPicPr>
        <p:blipFill>
          <a:blip r:embed="rId2"/>
          <a:srcRect r="40937"/>
          <a:stretch>
            <a:fillRect/>
          </a:stretch>
        </p:blipFill>
        <p:spPr bwMode="auto">
          <a:xfrm>
            <a:off x="5357818" y="2522950"/>
            <a:ext cx="3786182" cy="43350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Беседа </a:t>
            </a:r>
            <a: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chemeClr val="accent1"/>
                </a:solidFill>
                <a:latin typeface="Arial Black" pitchFamily="34" charset="0"/>
              </a:rPr>
            </a:b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229600" cy="3740145"/>
          </a:xfrm>
        </p:spPr>
        <p:txBody>
          <a:bodyPr>
            <a:normAutofit lnSpcReduction="10000"/>
          </a:bodyPr>
          <a:lstStyle/>
          <a:p>
            <a:pPr marL="0" lvl="0" indent="450000">
              <a:buNone/>
            </a:pPr>
            <a:r>
              <a:rPr lang="ru-RU" sz="2800" b="1" dirty="0" smtClean="0"/>
              <a:t>Преподаватель стремиться вмешаться в ход рассуждения учащегося, задавая наводящие вопросы, позволяющие углубить знания по рассматриваемой теме, сомневается, протестует, доказывает обратное, просит разъяснить отдельные моменты, помогает держать в нужном направлении нить </a:t>
            </a:r>
          </a:p>
          <a:p>
            <a:pPr marL="0" lvl="0" indent="0">
              <a:buNone/>
            </a:pPr>
            <a:r>
              <a:rPr lang="ru-RU" sz="2800" b="1" dirty="0" smtClean="0"/>
              <a:t>рассуждений подопечного.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73" y="4000480"/>
            <a:ext cx="3810027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Метод индивидуального поиска </a:t>
            </a:r>
            <a:b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(самостоятельная работа) </a:t>
            </a: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3740145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dirty="0" smtClean="0"/>
              <a:t>Это может быть письменная (контрольная) работа, написание реферата, докладов, памяток, занятия в научном кружке и т.д.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4" name="Picture 1" descr="C:\Users\User\Documents\Бериева\доклад\фотки о у\IMG_2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857628"/>
            <a:ext cx="4000496" cy="30003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715436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Метод "лекция с запланированными ошибками". </a:t>
            </a: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3740145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endParaRPr lang="ru-RU" sz="2800" b="1" dirty="0" smtClean="0"/>
          </a:p>
          <a:p>
            <a:pPr marL="0" lvl="0" indent="450000">
              <a:buNone/>
            </a:pPr>
            <a:r>
              <a:rPr lang="ru-RU" sz="2800" b="1" dirty="0" smtClean="0"/>
              <a:t>Такая форма проведения лекции дает возможность повысить интерес, а самое главное внимание к учебному материалу, взглянуть на многие теоретические вопросы с иной позиции.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Пресс-конференция</a:t>
            </a:r>
            <a:endParaRPr lang="ru-RU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240211"/>
          </a:xfrm>
        </p:spPr>
        <p:txBody>
          <a:bodyPr>
            <a:normAutofit/>
          </a:bodyPr>
          <a:lstStyle/>
          <a:p>
            <a:pPr marL="0" lvl="0" indent="450000">
              <a:buNone/>
            </a:pPr>
            <a:r>
              <a:rPr lang="ru-RU" sz="2800" b="1" dirty="0" smtClean="0"/>
              <a:t>При чтении лекции вводятся элементы активной формы обучения - разыгрывание ролей. Студенты выступают участниками пресс-конференции. Они имеют право задавать устные вопросы в процессе лекции.  Преподаватель является ведущим пресс-конференции и одновременно организатором-распорядителем ее проведения. 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Картинки по запросу картинки для мед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Картинки по запросу картинки для мед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Картинки по запросу картинки для мед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ртинки по запросу картинки по медиц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6888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142852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СПАСИБО ЗА ВНИМАНИЕ!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4525963"/>
          </a:xfrm>
        </p:spPr>
        <p:txBody>
          <a:bodyPr>
            <a:noAutofit/>
          </a:bodyPr>
          <a:lstStyle/>
          <a:p>
            <a:pPr indent="54000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rPr>
              <a:t>Практико-ориентированное обучение </a:t>
            </a:r>
            <a:r>
              <a:rPr lang="ru-RU" sz="3600" b="1" dirty="0" smtClean="0">
                <a:latin typeface="Century Schoolbook" pitchFamily="18" charset="0"/>
              </a:rPr>
              <a:t>- </a:t>
            </a:r>
            <a:r>
              <a:rPr lang="ru-RU" sz="3600" b="1" dirty="0" err="1" smtClean="0">
                <a:latin typeface="Century Schoolbook" pitchFamily="18" charset="0"/>
              </a:rPr>
              <a:t>обучение</a:t>
            </a:r>
            <a:r>
              <a:rPr lang="ru-RU" sz="2800" b="1" dirty="0" smtClean="0">
                <a:latin typeface="Century Schoolbook" pitchFamily="18" charset="0"/>
              </a:rPr>
              <a:t>, </a:t>
            </a:r>
            <a:r>
              <a:rPr lang="ru-RU" sz="3600" b="1" dirty="0" smtClean="0">
                <a:latin typeface="Century Schoolbook" pitchFamily="18" charset="0"/>
              </a:rPr>
              <a:t>основанное на определении, освоении и демонстрации знаний, умений, типов поведения и отношений, необходимых для конкретной профессиональной (трудовой) деятельности.</a:t>
            </a:r>
            <a:endParaRPr lang="ru-RU" sz="3600" b="1" dirty="0">
              <a:latin typeface="Century Schoolbook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Schoolbook" pitchFamily="18" charset="0"/>
              </a:rPr>
              <a:t>Практико-ориентированное обучение направлено: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28596" y="1857364"/>
            <a:ext cx="4040188" cy="3941763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На приближение образовательного учреждения к потребностям практики, жизни.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857364"/>
            <a:ext cx="4143404" cy="3941763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Позволяет создавать условия для целенаправленного формирования </a:t>
            </a:r>
            <a:r>
              <a:rPr lang="ru-RU" sz="2400" b="1" i="1" dirty="0" err="1" smtClean="0">
                <a:latin typeface="Georgia" pitchFamily="18" charset="0"/>
              </a:rPr>
              <a:t>конкурентоспособ-ности</a:t>
            </a:r>
            <a:r>
              <a:rPr lang="ru-RU" sz="2400" b="1" i="1" dirty="0" smtClean="0">
                <a:latin typeface="Georgia" pitchFamily="18" charset="0"/>
              </a:rPr>
              <a:t> будущих медицинских работников.</a:t>
            </a:r>
          </a:p>
          <a:p>
            <a:endParaRPr lang="ru-RU" sz="24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2363977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rbel" pitchFamily="34" charset="0"/>
              </a:rPr>
              <a:t>демонстрация действий в ситуации, максимально приближенной к практической деятельности;</a:t>
            </a:r>
          </a:p>
          <a:p>
            <a:pPr lvl="0">
              <a:buNone/>
            </a:pPr>
            <a:endParaRPr lang="ru-RU" b="1" dirty="0" smtClean="0">
              <a:solidFill>
                <a:schemeClr val="accent4">
                  <a:lumMod val="75000"/>
                </a:schemeClr>
              </a:solidFill>
              <a:latin typeface="Corbel" pitchFamily="34" charset="0"/>
            </a:endParaRPr>
          </a:p>
          <a:p>
            <a:pPr lvl="0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rbel" pitchFamily="34" charset="0"/>
              </a:rPr>
              <a:t>результаты индивидуальной или групповой проектной деятельности.</a:t>
            </a:r>
          </a:p>
          <a:p>
            <a:endParaRPr lang="ru-RU" b="1" dirty="0">
              <a:solidFill>
                <a:schemeClr val="accent4">
                  <a:lumMod val="75000"/>
                </a:schemeClr>
              </a:solidFill>
              <a:latin typeface="Corbe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Autofit/>
          </a:bodyPr>
          <a:lstStyle/>
          <a:p>
            <a:pPr indent="457200" algn="just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С традиционными экзаменами, направленными на проверку памяти, знаний и умений, используются критерии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472518" cy="4525963"/>
          </a:xfrm>
        </p:spPr>
        <p:txBody>
          <a:bodyPr/>
          <a:lstStyle/>
          <a:p>
            <a:pPr indent="540000">
              <a:buNone/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Задача проблемной лекции </a:t>
            </a:r>
            <a:r>
              <a:rPr lang="ru-RU" b="1" i="1" dirty="0" smtClean="0">
                <a:latin typeface="Georgia" pitchFamily="18" charset="0"/>
              </a:rPr>
              <a:t>- отвлечь студентов от механического конспектирования излагаемого материала и привлечь их к активной познавательной деятельности.</a:t>
            </a:r>
            <a:endParaRPr lang="ru-RU" b="1" i="1" dirty="0"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/>
                </a:solidFill>
                <a:latin typeface="Arial Black" pitchFamily="34" charset="0"/>
              </a:rPr>
              <a:t>Проблемная лекция</a:t>
            </a:r>
            <a:endParaRPr lang="ru-RU" dirty="0">
              <a:solidFill>
                <a:schemeClr val="accent4"/>
              </a:solidFill>
              <a:latin typeface="Arial Black" pitchFamily="34" charset="0"/>
            </a:endParaRPr>
          </a:p>
        </p:txBody>
      </p:sp>
      <p:pic>
        <p:nvPicPr>
          <p:cNvPr id="14338" name="Picture 2" descr="Картинки по запросу лекция в медицинском колледже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629375"/>
            <a:ext cx="4310056" cy="32286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преодоление пассивности, формирование и стимулирование познавательного интереса студентов к учебной дисциплине;</a:t>
            </a:r>
          </a:p>
          <a:p>
            <a:pPr lvl="0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усвоение студентами теоретических основ дисциплины;</a:t>
            </a:r>
          </a:p>
          <a:p>
            <a:pPr lvl="0"/>
            <a:r>
              <a:rPr lang="ru-RU" sz="2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Georgia" pitchFamily="18" charset="0"/>
              </a:rPr>
              <a:t>развитие теоретического мышления и исследовательской (поисковой) мотивации;</a:t>
            </a:r>
          </a:p>
          <a:p>
            <a:pPr lvl="0"/>
            <a:r>
              <a:rPr lang="ru-RU" sz="2400" b="1" i="1" dirty="0" smtClean="0">
                <a:solidFill>
                  <a:srgbClr val="7030A0"/>
                </a:solidFill>
                <a:latin typeface="Georgia" pitchFamily="18" charset="0"/>
              </a:rPr>
              <a:t>формирование личностного отношения студентов к темам учебного курса, а значит, и устойчивых ценностных ориентиров (нравственное воспитание).</a:t>
            </a:r>
          </a:p>
          <a:p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/>
                </a:solidFill>
                <a:latin typeface="Arial Black" pitchFamily="34" charset="0"/>
              </a:rPr>
              <a:t>Цели проблемной лекции:</a:t>
            </a:r>
            <a:br>
              <a:rPr lang="ru-RU" dirty="0" smtClean="0">
                <a:solidFill>
                  <a:schemeClr val="accent4"/>
                </a:solidFill>
                <a:latin typeface="Arial Black" pitchFamily="34" charset="0"/>
              </a:rPr>
            </a:br>
            <a:endParaRPr lang="ru-RU" dirty="0">
              <a:solidFill>
                <a:schemeClr val="accent4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1736" y="117693"/>
            <a:ext cx="500066" cy="674030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Д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Е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Р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Ж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Н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Е</a:t>
            </a:r>
          </a:p>
          <a:p>
            <a:pPr algn="ctr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Л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Е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К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Ц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</a:t>
            </a:r>
          </a:p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7620" y="428604"/>
            <a:ext cx="285752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</a:rPr>
              <a:t>ЦЕЛОСТНОСТЬ</a:t>
            </a:r>
            <a:endParaRPr lang="ru-RU" sz="24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1785926"/>
            <a:ext cx="235745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</a:rPr>
              <a:t>НАУЧНОСТЬ</a:t>
            </a:r>
            <a:endParaRPr lang="ru-RU" sz="24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3143248"/>
            <a:ext cx="2928958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</a:rPr>
              <a:t>ДОСТУПНОСТЬ</a:t>
            </a:r>
            <a:endParaRPr lang="ru-RU" sz="24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48" y="4500570"/>
            <a:ext cx="385765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</a:rPr>
              <a:t>СИСТЕМАТИЧНОСТЬ</a:t>
            </a:r>
            <a:endParaRPr lang="ru-RU" sz="24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8" y="5643578"/>
            <a:ext cx="3000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effectLst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</a:rPr>
              <a:t>НАГЛЯДНОСТЬ</a:t>
            </a:r>
            <a:endParaRPr lang="ru-RU" sz="2400" b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86116" y="642918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286116" y="5857892"/>
            <a:ext cx="228601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286116" y="4714884"/>
            <a:ext cx="178595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286116" y="3286124"/>
            <a:ext cx="142876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286116" y="2000240"/>
            <a:ext cx="100013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Целостность лекции</a:t>
            </a:r>
            <a:endParaRPr lang="ru-RU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429684" cy="4525963"/>
          </a:xfrm>
        </p:spPr>
        <p:txBody>
          <a:bodyPr>
            <a:normAutofit/>
          </a:bodyPr>
          <a:lstStyle/>
          <a:p>
            <a:pPr marL="0" indent="256032">
              <a:buNone/>
            </a:pPr>
            <a:r>
              <a:rPr lang="ru-RU" sz="2800" b="1" i="1" dirty="0" smtClean="0">
                <a:latin typeface="Georgia" pitchFamily="18" charset="0"/>
              </a:rPr>
              <a:t>Обеспечивается единой ее структуры, основанной на взаимосвязи задач занятия и содержания материала, предназначенного для усвоения студентам.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Научность лекции</a:t>
            </a:r>
            <a:endParaRPr lang="ru-RU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pPr marL="0" indent="256032">
              <a:buNone/>
            </a:pPr>
            <a:r>
              <a:rPr lang="ru-RU" sz="2800" b="1" i="1" dirty="0" smtClean="0">
                <a:latin typeface="Georgia" pitchFamily="18" charset="0"/>
              </a:rPr>
              <a:t>Предполагает соответствие материала основным положениям современной науки, доказательность выдвигаемых положений. Каждый тезис должен быть четко сформулированным и непротиворечивым.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132</TotalTime>
  <Words>539</Words>
  <Application>Microsoft Office PowerPoint</Application>
  <PresentationFormat>Экран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Проблемная лекция, как форма организации практико-ориентированного процесса</vt:lpstr>
      <vt:lpstr>Слайд 2</vt:lpstr>
      <vt:lpstr>Практико-ориентированное обучение направлено:</vt:lpstr>
      <vt:lpstr>С традиционными экзаменами, направленными на проверку памяти, знаний и умений, используются критерии</vt:lpstr>
      <vt:lpstr>Проблемная лекция</vt:lpstr>
      <vt:lpstr>Цели проблемной лекции: </vt:lpstr>
      <vt:lpstr>Слайд 7</vt:lpstr>
      <vt:lpstr>Целостность лекции</vt:lpstr>
      <vt:lpstr>Научность лекции</vt:lpstr>
      <vt:lpstr>Принцип доступности</vt:lpstr>
      <vt:lpstr>Принцип систематичности  требует соблюдения ряда педагогических правил.  К ним, в первую очередь относят:</vt:lpstr>
      <vt:lpstr>Принцип наглядности  </vt:lpstr>
      <vt:lpstr>Метод проблемного изложения  </vt:lpstr>
      <vt:lpstr>Метод сочетания изложения с поисковой беседой  </vt:lpstr>
      <vt:lpstr>Беседа  </vt:lpstr>
      <vt:lpstr> Метод индивидуального поиска  (самостоятельная работа) </vt:lpstr>
      <vt:lpstr>Метод "лекция с запланированными ошибками". </vt:lpstr>
      <vt:lpstr>Пресс-конференция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Проблемная лекция, как форма организации практико-ориентированного процесса</dc:title>
  <dc:creator>User</dc:creator>
  <cp:lastModifiedBy>User</cp:lastModifiedBy>
  <cp:revision>15</cp:revision>
  <dcterms:created xsi:type="dcterms:W3CDTF">2018-01-09T10:00:29Z</dcterms:created>
  <dcterms:modified xsi:type="dcterms:W3CDTF">2018-01-12T07:44:36Z</dcterms:modified>
</cp:coreProperties>
</file>