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0" r:id="rId3"/>
    <p:sldId id="270" r:id="rId4"/>
    <p:sldId id="261" r:id="rId5"/>
    <p:sldId id="263" r:id="rId6"/>
    <p:sldId id="264" r:id="rId7"/>
    <p:sldId id="265" r:id="rId8"/>
    <p:sldId id="269" r:id="rId9"/>
    <p:sldId id="266" r:id="rId10"/>
    <p:sldId id="273" r:id="rId11"/>
    <p:sldId id="271" r:id="rId12"/>
    <p:sldId id="267" r:id="rId13"/>
    <p:sldId id="272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Выбор профессии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4042111326303326E-2"/>
          <c:y val="0.14991665932462805"/>
          <c:w val="0.95386064527720604"/>
          <c:h val="0.769172197099928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Выбор профессии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85000"/>
                      <a:satMod val="130000"/>
                    </a:schemeClr>
                  </a:gs>
                  <a:gs pos="34000">
                    <a:schemeClr val="accent1">
                      <a:shade val="87000"/>
                      <a:satMod val="125000"/>
                    </a:schemeClr>
                  </a:gs>
                  <a:gs pos="70000">
                    <a:schemeClr val="accent1">
                      <a:tint val="100000"/>
                      <a:shade val="90000"/>
                      <a:satMod val="130000"/>
                    </a:schemeClr>
                  </a:gs>
                  <a:gs pos="100000">
                    <a:schemeClr val="accent1">
                      <a:tint val="100000"/>
                      <a:shade val="100000"/>
                      <a:satMod val="110000"/>
                    </a:schemeClr>
                  </a:gs>
                </a:gsLst>
                <a:path path="circle">
                  <a:fillToRect l="100000" t="100000" r="100000" b="100000"/>
                </a:path>
              </a:gradFill>
              <a:ln>
                <a:noFill/>
              </a:ln>
              <a:effectLst>
                <a:outerShdw blurRad="4445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1-B07D-4800-92AE-C8E7F003A73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85000"/>
                      <a:satMod val="130000"/>
                    </a:schemeClr>
                  </a:gs>
                  <a:gs pos="34000">
                    <a:schemeClr val="accent2">
                      <a:shade val="87000"/>
                      <a:satMod val="125000"/>
                    </a:schemeClr>
                  </a:gs>
                  <a:gs pos="70000">
                    <a:schemeClr val="accent2">
                      <a:tint val="100000"/>
                      <a:shade val="90000"/>
                      <a:satMod val="130000"/>
                    </a:schemeClr>
                  </a:gs>
                  <a:gs pos="100000">
                    <a:schemeClr val="accent2">
                      <a:tint val="100000"/>
                      <a:shade val="100000"/>
                      <a:satMod val="110000"/>
                    </a:schemeClr>
                  </a:gs>
                </a:gsLst>
                <a:path path="circle">
                  <a:fillToRect l="100000" t="100000" r="100000" b="100000"/>
                </a:path>
              </a:gradFill>
              <a:ln>
                <a:noFill/>
              </a:ln>
              <a:effectLst>
                <a:outerShdw blurRad="4445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3-B07D-4800-92AE-C8E7F003A73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85000"/>
                      <a:satMod val="130000"/>
                    </a:schemeClr>
                  </a:gs>
                  <a:gs pos="34000">
                    <a:schemeClr val="accent3">
                      <a:shade val="87000"/>
                      <a:satMod val="125000"/>
                    </a:schemeClr>
                  </a:gs>
                  <a:gs pos="70000">
                    <a:schemeClr val="accent3">
                      <a:tint val="100000"/>
                      <a:shade val="90000"/>
                      <a:satMod val="130000"/>
                    </a:schemeClr>
                  </a:gs>
                  <a:gs pos="100000">
                    <a:schemeClr val="accent3">
                      <a:tint val="100000"/>
                      <a:shade val="100000"/>
                      <a:satMod val="110000"/>
                    </a:schemeClr>
                  </a:gs>
                </a:gsLst>
                <a:path path="circle">
                  <a:fillToRect l="100000" t="100000" r="100000" b="100000"/>
                </a:path>
              </a:gradFill>
              <a:ln>
                <a:noFill/>
              </a:ln>
              <a:effectLst>
                <a:outerShdw blurRad="4445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5-B07D-4800-92AE-C8E7F003A73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85000"/>
                      <a:satMod val="130000"/>
                    </a:schemeClr>
                  </a:gs>
                  <a:gs pos="34000">
                    <a:schemeClr val="accent4">
                      <a:shade val="87000"/>
                      <a:satMod val="125000"/>
                    </a:schemeClr>
                  </a:gs>
                  <a:gs pos="70000">
                    <a:schemeClr val="accent4">
                      <a:tint val="100000"/>
                      <a:shade val="90000"/>
                      <a:satMod val="130000"/>
                    </a:schemeClr>
                  </a:gs>
                  <a:gs pos="100000">
                    <a:schemeClr val="accent4">
                      <a:tint val="100000"/>
                      <a:shade val="100000"/>
                      <a:satMod val="110000"/>
                    </a:schemeClr>
                  </a:gs>
                </a:gsLst>
                <a:path path="circle">
                  <a:fillToRect l="100000" t="100000" r="100000" b="100000"/>
                </a:path>
              </a:gradFill>
              <a:ln>
                <a:noFill/>
              </a:ln>
              <a:effectLst>
                <a:outerShdw blurRad="4445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9800000"/>
                </a:lightRig>
              </a:scene3d>
              <a:sp3d prstMaterial="flat">
                <a:bevelT w="25400" h="31750"/>
              </a:sp3d>
            </c:spPr>
            <c:extLst>
              <c:ext xmlns:c16="http://schemas.microsoft.com/office/drawing/2014/chart" uri="{C3380CC4-5D6E-409C-BE32-E72D297353CC}">
                <c16:uniqueId val="{00000007-B07D-4800-92AE-C8E7F003A73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Родители</c:v>
                </c:pt>
                <c:pt idx="1">
                  <c:v>Друзья</c:v>
                </c:pt>
                <c:pt idx="2">
                  <c:v>"Призвание"</c:v>
                </c:pt>
                <c:pt idx="3">
                  <c:v>Желание стать материально обеспеченным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42.1</c:v>
                </c:pt>
                <c:pt idx="1">
                  <c:v>5.3</c:v>
                </c:pt>
                <c:pt idx="2">
                  <c:v>31.6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07D-4800-92AE-C8E7F003A73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ОТНОШЕНИЕ К ПРОФЕСИИИ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205F-484D-AE3B-EF2B6821F9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205F-484D-AE3B-EF2B6821F9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205F-484D-AE3B-EF2B6821F97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205F-484D-AE3B-EF2B6821F97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205F-484D-AE3B-EF2B6821F97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05F-484D-AE3B-EF2B6821F97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205F-484D-AE3B-EF2B6821F972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205F-484D-AE3B-EF2B6821F97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Не изменилось</c:v>
                </c:pt>
                <c:pt idx="1">
                  <c:v>Изменилось влучшую с торону</c:v>
                </c:pt>
                <c:pt idx="2">
                  <c:v>Изменилось в худшую сторону 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0.37</c:v>
                </c:pt>
                <c:pt idx="1">
                  <c:v>0.52600000000000002</c:v>
                </c:pt>
                <c:pt idx="2">
                  <c:v>0.104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5F-484D-AE3B-EF2B6821F972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ХАРАКТЕРИСТИКА УЧЕБНОГО ПРОЦЕССА СТУДЕНТАМИ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7AC-4097-AC8D-81E39E44F91C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7AC-4097-AC8D-81E39E44F91C}"/>
              </c:ext>
            </c:extLst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7AC-4097-AC8D-81E39E44F91C}"/>
                </c:ext>
              </c:extLst>
            </c:dLbl>
            <c:dLbl>
              <c:idx val="1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7AC-4097-AC8D-81E39E44F91C}"/>
                </c:ext>
              </c:extLst>
            </c:dLbl>
            <c:spPr>
              <a:solidFill>
                <a:srgbClr val="FFFFFF">
                  <a:alpha val="90000"/>
                </a:srgbClr>
              </a:solidFill>
              <a:ln w="12700" cap="flat" cmpd="sng" algn="ctr">
                <a:solidFill>
                  <a:srgbClr val="6F6F74"/>
                </a:solidFill>
                <a:round/>
              </a:ln>
              <a:effectLst>
                <a:outerShdw blurRad="50800" dist="38100" dir="2700000" algn="tl" rotWithShape="0">
                  <a:srgbClr val="6F6F74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СООТВЕТСТВУЕТ ОЖИДАНИЯМ</c:v>
                </c:pt>
                <c:pt idx="1">
                  <c:v>НЕ СООТВЕТСТВУЕТ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74.2</c:v>
                </c:pt>
                <c:pt idx="1">
                  <c:v>25.8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AC-4097-AC8D-81E39E44F91C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ДАЛЬНЕЙШЕЕ ОБУЧЕНИЕ  В ВУЗе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3F01-432B-A3DB-27DD5A4D59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3F01-432B-A3DB-27DD5A4D59A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 СОБИРАЮТСЯ ПРОДОЛЖАТЬ</c:v>
                </c:pt>
                <c:pt idx="1">
                  <c:v>СОБИРАЮТСЯ ПРОДОЛЖИТЬ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0.65400000000000003</c:v>
                </c:pt>
                <c:pt idx="1">
                  <c:v>0.34599999999999997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01-432B-A3DB-27DD5A4D59A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Отношение выпускников фармацевтического отеделения</a:t>
            </a:r>
          </a:p>
          <a:p>
            <a:pPr>
              <a:defRPr/>
            </a:pPr>
            <a:r>
              <a:rPr lang="ru-RU"/>
              <a:t> ( 2017 г) к работе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280-4CA2-86BA-C48A6B75CE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280-4CA2-86BA-C48A6B75CE4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280-4CA2-86BA-C48A6B75CE4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280-4CA2-86BA-C48A6B75CE4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280-4CA2-86BA-C48A6B75CE4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280-4CA2-86BA-C48A6B75CE45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6280-4CA2-86BA-C48A6B75CE45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6280-4CA2-86BA-C48A6B75CE4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работа нравится</c:v>
                </c:pt>
                <c:pt idx="1">
                  <c:v>скорее удовлетворяет, чем нет</c:v>
                </c:pt>
                <c:pt idx="2">
                  <c:v>работа раздражает</c:v>
                </c:pt>
                <c:pt idx="3">
                  <c:v>не работают по специальнсоти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0.52</c:v>
                </c:pt>
                <c:pt idx="1">
                  <c:v>0.28000000000000003</c:v>
                </c:pt>
                <c:pt idx="2">
                  <c:v>0.15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280-4CA2-86BA-C48A6B75CE4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3665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952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762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817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8494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499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59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5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62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53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15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492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ёё\Desktop\Доклад на методический семинар 2018\Картинки\20171218_153818.jpg"/>
          <p:cNvPicPr>
            <a:picLocks noChangeAspect="1" noChangeArrowheads="1"/>
          </p:cNvPicPr>
          <p:nvPr/>
        </p:nvPicPr>
        <p:blipFill>
          <a:blip r:embed="rId2" cstate="print"/>
          <a:srcRect t="13105" b="13136"/>
          <a:stretch>
            <a:fillRect/>
          </a:stretch>
        </p:blipFill>
        <p:spPr bwMode="auto">
          <a:xfrm>
            <a:off x="0" y="0"/>
            <a:ext cx="2944369" cy="1628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03848" y="332656"/>
            <a:ext cx="59401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ГОСУДАРСТВЕННОЕ БЮДЖЕТНОЕ  ПРОФЕССИОНАЛЬНОЕ ОБРАЗОВАТЕЛЬНОЕ УЧРЕЖДЕНИЕ</a:t>
            </a:r>
          </a:p>
          <a:p>
            <a:pPr algn="ctr"/>
            <a:r>
              <a:rPr lang="ru-RU" sz="1400" b="1" dirty="0" smtClean="0"/>
              <a:t> «СЕВЕРО-ОСЕТИНСКИЙ МЕДИЦИНСКИЙ КОЛЛЕДЖ»                                        МИНИСТЕРСТВА ЗДРАВООХРАНЕНИЯ РЕСПУБЛИКИ СЕВЕРНАЯ ОСЕТИЯ-АЛАНИЯ</a:t>
            </a:r>
            <a:endParaRPr lang="ru-RU" sz="1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275856" y="1916832"/>
            <a:ext cx="5544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Доклад на методический семинар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3356992"/>
            <a:ext cx="87849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Концептуальная модель развития ценностных </a:t>
            </a:r>
            <a:r>
              <a:rPr lang="ru-RU" sz="3200" b="1" dirty="0"/>
              <a:t>отношений студентов медиков к профессии в медицинском колледже.</a:t>
            </a:r>
            <a:endParaRPr lang="ru-RU" sz="3200" dirty="0"/>
          </a:p>
          <a:p>
            <a:pPr algn="ctr"/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5229200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err="1" smtClean="0"/>
              <a:t>Гадзиева</a:t>
            </a:r>
            <a:r>
              <a:rPr lang="ru-RU" sz="4000" b="1" i="1" dirty="0" smtClean="0"/>
              <a:t> З. </a:t>
            </a:r>
            <a:r>
              <a:rPr lang="ru-RU" sz="3600" b="1" i="1" dirty="0" smtClean="0"/>
              <a:t>Б.</a:t>
            </a:r>
            <a:endParaRPr lang="ru-RU" sz="40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75856" y="602128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Владикавказ, 2018г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медик это призв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2627680" cy="363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573" y="980728"/>
            <a:ext cx="5502671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6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11355629"/>
              </p:ext>
            </p:extLst>
          </p:nvPr>
        </p:nvGraphicFramePr>
        <p:xfrm>
          <a:off x="539552" y="260648"/>
          <a:ext cx="842493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902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532440" cy="5732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5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развития мотивации учебной деятельности студентов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Северо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Осетинского медицинского колледжа созданы необходимые условия и реализуются следующие технологии:</a:t>
            </a:r>
          </a:p>
          <a:p>
            <a:pPr indent="450215" algn="just">
              <a:spcAft>
                <a:spcPts val="15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Создание атмосферы ценностного отношения к учению, общекультурным и профессиональным знаниям и умениям. </a:t>
            </a:r>
          </a:p>
          <a:p>
            <a:pPr indent="450215" algn="just">
              <a:spcAft>
                <a:spcPts val="15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Использование в учебном процессе в полной мере стимулирующего влияния содержания учебного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материала;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15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Применение разнообразных организационных форм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обучения;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15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Использование методов активного и интерактивного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обучения;</a:t>
            </a:r>
          </a:p>
          <a:p>
            <a:pPr indent="450215" algn="just">
              <a:spcAft>
                <a:spcPts val="15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Участие студентов  в научно практических конференциях колледжа и республики, участи в профессиональных конкурсах;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15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Применение наглядных, дидактических и технических средств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обучения;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15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Повышение профессионально-педагогической компетентности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преподавателей.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96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5616624" cy="3371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данной модели позволяет подготовить квалифицированных, компетентных, конкурентоспособных на рынке труда специалистов, свободно владеющих своей профессией, готовых к постоянному профессиональному росту и имеющих твердое социально – ценностное отношение к труду и пациенту.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ртинки по запросу символ акушер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910" y="4077072"/>
            <a:ext cx="1759349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символ фарма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68" y="4077072"/>
            <a:ext cx="1905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флоренс найтингей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651" y="4110817"/>
            <a:ext cx="1968509" cy="170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лабораторная диагности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40944" y="4077072"/>
            <a:ext cx="2676256" cy="19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Картинки по запросу фельдшер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880" y="1196752"/>
            <a:ext cx="291632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 символ акушер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978" y="4047814"/>
            <a:ext cx="1759349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Картинки по запросу символ фарма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36" y="4047814"/>
            <a:ext cx="1905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артинки по запросу флоренс найтингей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19" y="4081559"/>
            <a:ext cx="1968509" cy="170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71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908720"/>
            <a:ext cx="4943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dirty="0"/>
          </a:p>
        </p:txBody>
      </p:sp>
      <p:pic>
        <p:nvPicPr>
          <p:cNvPr id="5" name="Picture 2" descr="C:\Users\ёё\Desktop\Доклад на методический семинар 2018\Картинки\20171218_153818.jpg"/>
          <p:cNvPicPr>
            <a:picLocks noChangeAspect="1" noChangeArrowheads="1"/>
          </p:cNvPicPr>
          <p:nvPr/>
        </p:nvPicPr>
        <p:blipFill>
          <a:blip r:embed="rId2" cstate="print"/>
          <a:srcRect t="13105" b="13136"/>
          <a:stretch>
            <a:fillRect/>
          </a:stretch>
        </p:blipFill>
        <p:spPr bwMode="auto">
          <a:xfrm>
            <a:off x="1269504" y="1916832"/>
            <a:ext cx="6508414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903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04664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Приоритетная роль в обеспечении качества подготовки кадров среднего звена, в том числе и медицинских работников, отводится формированию у будущих специалистов ценностного отношения к получаемой профессии. 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16831"/>
            <a:ext cx="2432868" cy="4325099"/>
          </a:xfrm>
          <a:prstGeom prst="rect">
            <a:avLst/>
          </a:prstGeom>
        </p:spPr>
      </p:pic>
      <p:pic>
        <p:nvPicPr>
          <p:cNvPr id="2050" name="Picture 2" descr="IMG_6936 - коп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03217"/>
            <a:ext cx="442849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75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задач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48680"/>
            <a:ext cx="3652187" cy="509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42811"/>
            <a:ext cx="5040560" cy="532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r>
              <a:rPr lang="ru-RU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ценностного отношения студентов медицинского колледжа требует решения следующих задач</a:t>
            </a:r>
            <a:r>
              <a:rPr lang="ru-RU" sz="16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личностных потребностей студентов, проявляемых интерес к профессиональной деятельности;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уважительного отношения к общечеловеческим ценностям человека, как личности;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Ориентация студентов из профессиональных ценностей через мотивацию учебной деятельности и совершенствование самостоятельной учебной и научно – исследовательской работы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2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424936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50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Мотив – это внутренне побуждение личности к тому или иному виду активности (деятельность, общение, поведение), связанное с удовлетворением определенной потребности и достижением целей.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мотив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80928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omk15.ru/_data/files.thumb/9/e/9e09da995b70f19_397.66bc71bf05_g-midd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54864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84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32656"/>
            <a:ext cx="9144000" cy="5774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Анкета для студента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 ____ группа ________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1.Сознательно ли вы выбрали специальность, на которой обучаетесь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?- да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2.Имели ли вы представление о будущей профессии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да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-нет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Кто повлиял на выбор профессии?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Родители, семья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-Учителя, школа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-Друзья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-Призвание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-Собственное стремление быть материально обеспеченным(ой)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-Другое обстоятельство (напишите сами)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Изменилось ли ваше отношение к выбранной специальности?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 изменилось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изменилось в лучшую сторону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изменилось в худшую сторону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Какие из следующих обстоятельств имели для вас наиболее существенное значение при поступлении в университет (укажите не более 3-х вариантов ответа)?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Интерес к будущей профессии, ее полезность и значимость для общества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Получение данной профессии – традиция моей семьи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-Перспектива получить престижную и высокооплачиваемую профессию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Получить высокий уровень знаний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-Получить диплом 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-Другое обстоятельство (напишите)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Оцените, соответствует ли  вашим ожиданиям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нет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Планируете ли вы продолжить обучение в ВУЗЕ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да 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нет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13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440606116"/>
              </p:ext>
            </p:extLst>
          </p:nvPr>
        </p:nvGraphicFramePr>
        <p:xfrm>
          <a:off x="971600" y="476672"/>
          <a:ext cx="756084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281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441322635"/>
              </p:ext>
            </p:extLst>
          </p:nvPr>
        </p:nvGraphicFramePr>
        <p:xfrm>
          <a:off x="1115616" y="980728"/>
          <a:ext cx="648072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398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366223837"/>
              </p:ext>
            </p:extLst>
          </p:nvPr>
        </p:nvGraphicFramePr>
        <p:xfrm>
          <a:off x="971600" y="692696"/>
          <a:ext cx="691276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127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987840366"/>
              </p:ext>
            </p:extLst>
          </p:nvPr>
        </p:nvGraphicFramePr>
        <p:xfrm>
          <a:off x="971600" y="548680"/>
          <a:ext cx="748883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859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417</TotalTime>
  <Words>497</Words>
  <Application>Microsoft Office PowerPoint</Application>
  <PresentationFormat>Экран (4:3)</PresentationFormat>
  <Paragraphs>53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Calibri</vt:lpstr>
      <vt:lpstr>Calibri Light</vt:lpstr>
      <vt:lpstr>Monotype Corsiva</vt:lpstr>
      <vt:lpstr>Times New Roman</vt:lpstr>
      <vt:lpstr>Verdana</vt:lpstr>
      <vt:lpstr>Wingdings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ёё</dc:creator>
  <cp:lastModifiedBy>SOMK-ZUMR</cp:lastModifiedBy>
  <cp:revision>51</cp:revision>
  <dcterms:created xsi:type="dcterms:W3CDTF">2018-01-06T06:56:03Z</dcterms:created>
  <dcterms:modified xsi:type="dcterms:W3CDTF">2018-01-11T16:06:19Z</dcterms:modified>
</cp:coreProperties>
</file>