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4" r:id="rId15"/>
    <p:sldId id="273" r:id="rId16"/>
    <p:sldId id="272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94C53-1BFE-4ED4-A359-3A62B9976FC1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98965-F5E2-41A8-9D86-CFB669E41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226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E9F23-C533-400B-AE48-C818BAB426E0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18352-ABF9-4D9B-9DFB-7A2E537E8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070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6B9DA-AF24-4D45-983A-EE0BB1BB4DFC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51492-0CD2-4FA0-9485-208CA6D54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579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D1865-08AF-43AB-B882-6C8F759DD221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AADC8-8EE3-4BC9-B2F0-34EFE52B2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254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7433F-03ED-460A-A7EB-3BA2D8E42C26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244D3-186E-4CBF-B880-32CE707714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05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7497D-8DA5-4C1F-9346-1E0EF8047D3B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089C4-A6E3-413D-9523-5E6EFB705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5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73B3B-4389-40E0-9140-DD74CD938365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06E5D-B1BB-444E-8A11-F21284F54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1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031DC-2B08-4F24-B2C1-9FADC8615C4F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33235-F70E-4132-AB18-5D1DD14ED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97D4A-109D-4B4D-AE05-73AFD1BEF927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AECD0-5B82-400D-A957-59D4BC8E7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980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6209B-F4BC-4F6F-B4B7-5C67392E5396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1DC2E-9334-4A7C-BF4D-DE83A2468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033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DEE42-EA40-417C-863B-B4093B4E9B8F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69EE6-220C-406F-B554-2C9504748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431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D3EE5F-2977-413B-97F9-8CE4AF5F966C}" type="datetimeFigureOut">
              <a:rPr lang="ru-RU"/>
              <a:pPr>
                <a:defRPr/>
              </a:pPr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4DC307-CE14-4B28-B482-631387EBA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4;&#1080;&#1088;&#1092;&#1088;&#1072;&#1079;.&#1088;&#1092;/autors/55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udrost.ru/avtor/zhan-zhak-russo_1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&#1078;&#1077;&#1084;&#1095;&#1091;&#1078;&#1080;&#1085;&#1099;-&#1084;&#1099;&#1089;&#1083;&#1080;.&#1088;&#1092;/%D1%86%D0%B8%D1%82%D0%B0%D1%82%D1%8B/%D0%BF%D0%BE%20%D0%B0%D0%B2%D1%82%D0%BE%D1%80%D0%B0%D0%BC/%D0%90%D1%80%D0%B8%D1%81%D1%82%D0%BE%D1%82%D0%B5%D0%BB%D1%8C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860800"/>
            <a:ext cx="42767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88913"/>
            <a:ext cx="7056438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5918" y="1052513"/>
            <a:ext cx="6357982" cy="1685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Формирование духовности как социально значимого качества личности в условиях профессионального образования</a:t>
            </a:r>
          </a:p>
        </p:txBody>
      </p:sp>
      <p:sp>
        <p:nvSpPr>
          <p:cNvPr id="205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8888" y="4149725"/>
            <a:ext cx="3241675" cy="1752600"/>
          </a:xfrm>
        </p:spPr>
        <p:txBody>
          <a:bodyPr/>
          <a:lstStyle/>
          <a:p>
            <a:pPr eaLnBrk="1" hangingPunct="1"/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Докладчик</a:t>
            </a:r>
          </a:p>
          <a:p>
            <a:pPr eaLnBrk="1" hangingPunct="1"/>
            <a:r>
              <a:rPr lang="ru-RU" dirty="0">
                <a:solidFill>
                  <a:srgbClr val="002060"/>
                </a:solidFill>
                <a:latin typeface="Monotype Corsiva" pitchFamily="66" charset="0"/>
              </a:rPr>
              <a:t>А. Г.  </a:t>
            </a:r>
            <a:r>
              <a:rPr lang="ru-RU" dirty="0" err="1">
                <a:solidFill>
                  <a:srgbClr val="002060"/>
                </a:solidFill>
                <a:latin typeface="Monotype Corsiva" pitchFamily="66" charset="0"/>
              </a:rPr>
              <a:t>Дзебисова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2054" name="Picture 4" descr="Historian Bratindra Nath Mukherjee passes away, Bratindra Nath Mukherjee death, Bratindra Nath Mukherjee die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888" y="4206875"/>
            <a:ext cx="3186112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000100" y="1928802"/>
            <a:ext cx="7358114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Кто двигается вперед в знании, но отстает в нравственности, тот более идет назад, чем вперед.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Аристотель</a:t>
            </a: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10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214414" y="2143116"/>
            <a:ext cx="71438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Не наружность надо украшать, но быть красивым в духовных начинаниях.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Фалес из </a:t>
            </a:r>
            <a:r>
              <a:rPr lang="ru-RU" sz="3200" b="1" dirty="0" err="1">
                <a:solidFill>
                  <a:srgbClr val="7030A0"/>
                </a:solidFill>
                <a:latin typeface="Monotype Corsiva" pitchFamily="66" charset="0"/>
              </a:rPr>
              <a:t>Милета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11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214414" y="1714488"/>
            <a:ext cx="71438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Духовная жизнь ребенка полноценна лишь тогда, когда он живет в мире игры, сказки, музыки, фантазии, творчества.</a:t>
            </a:r>
          </a:p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Без этого он – засушенный цветок.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В.А. Сухомлинский</a:t>
            </a: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12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214414" y="1428736"/>
            <a:ext cx="71438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Есть свет и тьма, есть благородство и низость, есть чистота и грязь: до первых надо дорасти, а до вторых стоит ли опускаться?</a:t>
            </a:r>
          </a:p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Выбирай достойное, а не легкое!</a:t>
            </a: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Д. С. Лихачев</a:t>
            </a: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13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214414" y="1428736"/>
            <a:ext cx="7143800" cy="8463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3200" dirty="0">
                <a:solidFill>
                  <a:srgbClr val="7030A0"/>
                </a:solidFill>
                <a:latin typeface="Monotype Corsiva" pitchFamily="66" charset="0"/>
              </a:rPr>
              <a:t>Уныние и дурное расположение духа не только мучительно для окружающих, но и заразительно, и потому порядочный человек так же, как он все неприятные для других дела делает в уединении, так же и в уединении предается своему унынию и раздражению</a:t>
            </a:r>
            <a:r>
              <a:rPr lang="ru-RU" sz="3200" dirty="0">
                <a:solidFill>
                  <a:schemeClr val="tx2"/>
                </a:solidFill>
                <a:latin typeface="Monotype Corsiva" pitchFamily="66" charset="0"/>
              </a:rPr>
              <a:t>.</a:t>
            </a:r>
            <a:endParaRPr lang="en-US" sz="3200" dirty="0">
              <a:solidFill>
                <a:schemeClr val="tx2"/>
              </a:solidFill>
              <a:latin typeface="Monotype Corsiva" pitchFamily="66" charset="0"/>
            </a:endParaRPr>
          </a:p>
          <a:p>
            <a:pPr algn="r"/>
            <a:r>
              <a:rPr lang="ru-RU" sz="3200" dirty="0">
                <a:hlinkClick r:id="rId3"/>
              </a:rPr>
              <a:t>Лев Толсто</a:t>
            </a:r>
            <a:r>
              <a:rPr lang="ru-RU" sz="3200" dirty="0">
                <a:solidFill>
                  <a:schemeClr val="tx2"/>
                </a:solidFill>
              </a:rPr>
              <a:t>й</a:t>
            </a:r>
            <a:endParaRPr lang="en-US" sz="3200" dirty="0">
              <a:solidFill>
                <a:schemeClr val="tx2"/>
              </a:solidFill>
            </a:endParaRPr>
          </a:p>
          <a:p>
            <a:pPr algn="r"/>
            <a:endParaRPr lang="en-US" sz="3200" dirty="0">
              <a:solidFill>
                <a:schemeClr val="tx2"/>
              </a:solidFill>
            </a:endParaRPr>
          </a:p>
          <a:p>
            <a:pPr algn="r"/>
            <a:r>
              <a:rPr lang="en-US" sz="3200" dirty="0">
                <a:solidFill>
                  <a:schemeClr val="tx2"/>
                </a:solidFill>
              </a:rPr>
              <a:t>14</a:t>
            </a:r>
            <a:endParaRPr lang="ru-RU" sz="3200" dirty="0">
              <a:solidFill>
                <a:schemeClr val="tx2"/>
              </a:solidFill>
            </a:endParaRPr>
          </a:p>
          <a:p>
            <a:endParaRPr lang="en-US" sz="3200" dirty="0">
              <a:latin typeface="Monotype Corsiva" pitchFamily="66" charset="0"/>
            </a:endParaRPr>
          </a:p>
          <a:p>
            <a:endParaRPr lang="en-US" sz="3200" dirty="0">
              <a:latin typeface="Monotype Corsiva" pitchFamily="66" charset="0"/>
            </a:endParaRPr>
          </a:p>
          <a:p>
            <a:endParaRPr lang="en-US" sz="3200" dirty="0">
              <a:latin typeface="Monotype Corsiva" pitchFamily="66" charset="0"/>
            </a:endParaRPr>
          </a:p>
          <a:p>
            <a:endParaRPr lang="en-US" sz="3200" dirty="0">
              <a:latin typeface="Monotype Corsiva" pitchFamily="66" charset="0"/>
            </a:endParaRPr>
          </a:p>
          <a:p>
            <a:pPr algn="r"/>
            <a:endParaRPr lang="ru-RU" sz="3200" dirty="0">
              <a:latin typeface="Monotype Corsiva" pitchFamily="66" charset="0"/>
            </a:endParaRP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  <a:hlinkClick r:id="rId3"/>
              </a:rPr>
              <a:t>Лев Толсто</a:t>
            </a:r>
            <a:r>
              <a:rPr kumimoji="0" 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й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214414" y="1500174"/>
            <a:ext cx="6929486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en-US" sz="3200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eaLnBrk="1" hangingPunct="1"/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Воспитание человека начинается с его рождения; он еще не говорит, еще не слушает, но уже учится. Опыт предшествует обучению. </a:t>
            </a:r>
            <a:b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</a:br>
            <a:endParaRPr lang="en-US" sz="3200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r" eaLnBrk="1" hangingPunct="1"/>
            <a:endParaRPr lang="en-US" sz="3200" u="sng" dirty="0">
              <a:solidFill>
                <a:srgbClr val="002060"/>
              </a:solidFill>
              <a:latin typeface="Monotype Corsiva" pitchFamily="66" charset="0"/>
              <a:hlinkClick r:id="rId3"/>
            </a:endParaRPr>
          </a:p>
          <a:p>
            <a:pPr algn="r" eaLnBrk="1" hangingPunct="1"/>
            <a:r>
              <a:rPr lang="ru-RU" sz="3200" u="sng" dirty="0">
                <a:solidFill>
                  <a:srgbClr val="002060"/>
                </a:solidFill>
                <a:latin typeface="Monotype Corsiva" pitchFamily="66" charset="0"/>
                <a:hlinkClick r:id="rId3"/>
              </a:rPr>
              <a:t>Руссо Жан-Жак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en-US" sz="3200" b="1" dirty="0">
                <a:solidFill>
                  <a:srgbClr val="7030A0"/>
                </a:solidFill>
                <a:latin typeface="Monotype Corsiva" pitchFamily="66" charset="0"/>
              </a:rPr>
              <a:t>15</a:t>
            </a: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214414" y="1428736"/>
            <a:ext cx="71438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7200" b="1" dirty="0">
                <a:solidFill>
                  <a:srgbClr val="7030A0"/>
                </a:solidFill>
                <a:latin typeface="Monotype Corsiva" pitchFamily="66" charset="0"/>
              </a:rPr>
              <a:t>Спасибо за внимание</a:t>
            </a: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331640" y="764704"/>
            <a:ext cx="6768752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600" dirty="0">
                <a:solidFill>
                  <a:srgbClr val="00B0F0"/>
                </a:solidFill>
                <a:latin typeface="Monotype Corsiva" panose="03010101010201010101" pitchFamily="66" charset="0"/>
                <a:cs typeface="Mongolian Baiti" panose="03000500000000000000" pitchFamily="66" charset="0"/>
              </a:rPr>
              <a:t>Клятва медицинской сестры России</a:t>
            </a:r>
          </a:p>
          <a:p>
            <a:r>
              <a:rPr lang="ru-RU" sz="2800" dirty="0">
                <a:latin typeface="Monotype Corsiva" panose="03010101010201010101" pitchFamily="66" charset="0"/>
              </a:rPr>
              <a:t>Вступая в медицинское сообщество, я торжественно обязуюсь:</a:t>
            </a:r>
          </a:p>
          <a:p>
            <a:r>
              <a:rPr lang="ru-RU" sz="2800" dirty="0">
                <a:latin typeface="Monotype Corsiva" panose="03010101010201010101" pitchFamily="66" charset="0"/>
              </a:rPr>
              <a:t>- посвятить свою жизнь служению идеалам гуманности;</a:t>
            </a:r>
          </a:p>
          <a:p>
            <a:r>
              <a:rPr lang="ru-RU" sz="2800" dirty="0">
                <a:latin typeface="Monotype Corsiva" panose="03010101010201010101" pitchFamily="66" charset="0"/>
              </a:rPr>
              <a:t>- проявлять высочайшее уважение к человеческой жизни с момента ее зачатия и никогда, даже под </a:t>
            </a:r>
            <a:r>
              <a:rPr lang="en-US" sz="2800" dirty="0">
                <a:latin typeface="Monotype Corsiva" panose="03010101010201010101" pitchFamily="66" charset="0"/>
              </a:rPr>
              <a:t> </a:t>
            </a:r>
            <a:r>
              <a:rPr lang="ru-RU" sz="2800" dirty="0">
                <a:latin typeface="Monotype Corsiva" panose="03010101010201010101" pitchFamily="66" charset="0"/>
              </a:rPr>
              <a:t>угрозой, не использовать свои медицинские знания в ущерб нормам гуманности;</a:t>
            </a:r>
          </a:p>
          <a:p>
            <a:r>
              <a:rPr lang="ru-RU" sz="2800" dirty="0">
                <a:latin typeface="Monotype Corsiva" panose="03010101010201010101" pitchFamily="66" charset="0"/>
              </a:rPr>
              <a:t>- здоровье моего пациента будет моим первейшим вознаграждением.</a:t>
            </a:r>
          </a:p>
          <a:p>
            <a:pPr algn="ctr" eaLnBrk="1" hangingPunct="1"/>
            <a:endParaRPr lang="ru-RU" sz="28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669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331640" y="764704"/>
            <a:ext cx="6768752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4800" dirty="0">
                <a:solidFill>
                  <a:srgbClr val="00B0F0"/>
                </a:solidFill>
                <a:latin typeface="Monotype Corsiva" panose="03010101010201010101" pitchFamily="66" charset="0"/>
              </a:rPr>
              <a:t>Я клянусь:</a:t>
            </a:r>
          </a:p>
          <a:p>
            <a:r>
              <a:rPr lang="ru-RU" dirty="0">
                <a:latin typeface="Monotype Corsiva" panose="03010101010201010101" pitchFamily="66" charset="0"/>
              </a:rPr>
              <a:t>- </a:t>
            </a:r>
            <a:r>
              <a:rPr lang="ru-RU" sz="3600" dirty="0">
                <a:latin typeface="Monotype Corsiva" panose="03010101010201010101" pitchFamily="66" charset="0"/>
              </a:rPr>
              <a:t>отдавать моим учителям дань уважения и благодарности, которую они заслуживают;</a:t>
            </a:r>
          </a:p>
          <a:p>
            <a:r>
              <a:rPr lang="ru-RU" sz="3600" dirty="0">
                <a:latin typeface="Monotype Corsiva" panose="03010101010201010101" pitchFamily="66" charset="0"/>
              </a:rPr>
              <a:t>- продолжать обучение в течение всей профессиональной карьеры;</a:t>
            </a:r>
          </a:p>
          <a:p>
            <a:r>
              <a:rPr lang="ru-RU" sz="3600" dirty="0">
                <a:latin typeface="Monotype Corsiva" panose="03010101010201010101" pitchFamily="66" charset="0"/>
              </a:rPr>
              <a:t>- я буду хорошим наставником будущих медсестер.</a:t>
            </a:r>
          </a:p>
          <a:p>
            <a:pPr algn="ctr" eaLnBrk="1" hangingPunct="1"/>
            <a:endParaRPr lang="ru-RU" sz="36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1001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331640" y="764704"/>
            <a:ext cx="6768752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4000" dirty="0">
                <a:solidFill>
                  <a:srgbClr val="00B0F0"/>
                </a:solidFill>
                <a:latin typeface="Monotype Corsiva" panose="03010101010201010101" pitchFamily="66" charset="0"/>
              </a:rPr>
              <a:t>Клянусь:</a:t>
            </a:r>
          </a:p>
          <a:p>
            <a:r>
              <a:rPr lang="ru-RU" dirty="0"/>
              <a:t>- </a:t>
            </a:r>
            <a:r>
              <a:rPr lang="ru-RU" sz="2000" dirty="0">
                <a:latin typeface="Monotype Corsiva" panose="03010101010201010101" pitchFamily="66" charset="0"/>
              </a:rPr>
              <a:t>исполнять мой профессиональный долг по совести и с достоинством;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откликаться на физиологические эмоции и духовные запросы пациента;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соблюдать принципы равенства и доступности ухода для всех;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признавать и уважать различные духовные ценности пациентов и коллег;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уважать решение, принимаемое пациентами, их право на осознанный выбор и активное участие в</a:t>
            </a:r>
            <a:r>
              <a:rPr lang="en-US" sz="2000" dirty="0">
                <a:latin typeface="Monotype Corsiva" panose="03010101010201010101" pitchFamily="66" charset="0"/>
              </a:rPr>
              <a:t> </a:t>
            </a:r>
            <a:r>
              <a:rPr lang="ru-RU" sz="2000" dirty="0">
                <a:latin typeface="Monotype Corsiva" panose="03010101010201010101" pitchFamily="66" charset="0"/>
              </a:rPr>
              <a:t>уходе;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помогать пациентам осознать свою социальную значимость;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хранить медицинскую тайну;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уважать доверенные мне секреты, даже после смерти моего пациента.</a:t>
            </a:r>
          </a:p>
          <a:p>
            <a:pPr algn="ctr" eaLnBrk="1" hangingPunct="1"/>
            <a:endParaRPr lang="ru-RU" sz="2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r" eaLnBrk="1" hangingPunct="1"/>
            <a:endParaRPr lang="ru-RU" sz="2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7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0"/>
            <a:ext cx="9396413" cy="678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/>
          <a:lstStyle/>
          <a:p>
            <a:pPr algn="r" eaLnBrk="1" hangingPunct="1"/>
            <a:br>
              <a:rPr lang="ru-RU" sz="2800" dirty="0">
                <a:latin typeface="Monotype Corsiva" pitchFamily="66" charset="0"/>
              </a:rPr>
            </a:br>
            <a:br>
              <a:rPr lang="ru-RU" sz="2800" dirty="0">
                <a:latin typeface="Monotype Corsiva" pitchFamily="66" charset="0"/>
              </a:rPr>
            </a:br>
            <a:br>
              <a:rPr lang="ru-RU" sz="2800" dirty="0">
                <a:latin typeface="Monotype Corsiva" pitchFamily="66" charset="0"/>
              </a:rPr>
            </a:b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Природа дала человеку в руки оружие — интеллектуальную моральную силу, но он может пользоваться этим оружием и в обратную сторону, поэтому человек без нравственных устоев оказывается существом и самым нечестивым и диким, низменным в своих половых и вкусовых инстинктах.</a:t>
            </a:r>
            <a:br>
              <a:rPr lang="ru-RU" sz="2800" dirty="0">
                <a:latin typeface="Monotype Corsiva" pitchFamily="66" charset="0"/>
              </a:rPr>
            </a:br>
            <a:br>
              <a:rPr lang="ru-RU" sz="2800" dirty="0">
                <a:latin typeface="Monotype Corsiva" pitchFamily="66" charset="0"/>
              </a:rPr>
            </a:b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                                 </a:t>
            </a:r>
            <a:r>
              <a:rPr lang="ru-RU" sz="2800" dirty="0">
                <a:solidFill>
                  <a:schemeClr val="tx2"/>
                </a:solidFill>
                <a:latin typeface="Monotype Corsiva" pitchFamily="66" charset="0"/>
                <a:hlinkClick r:id="rId3"/>
              </a:rPr>
              <a:t>Аристотел</a:t>
            </a:r>
            <a:r>
              <a:rPr lang="ru-RU" sz="2800" dirty="0">
                <a:solidFill>
                  <a:schemeClr val="tx2"/>
                </a:solidFill>
                <a:latin typeface="Monotype Corsiva" pitchFamily="66" charset="0"/>
              </a:rPr>
              <a:t>ь</a:t>
            </a:r>
            <a:br>
              <a:rPr lang="ru-RU" sz="2800" dirty="0">
                <a:solidFill>
                  <a:schemeClr val="tx2"/>
                </a:solidFill>
                <a:latin typeface="Monotype Corsiva" pitchFamily="66" charset="0"/>
              </a:rPr>
            </a:br>
            <a:br>
              <a:rPr lang="ru-RU" sz="2800" dirty="0">
                <a:solidFill>
                  <a:schemeClr val="tx2"/>
                </a:solidFill>
                <a:latin typeface="Monotype Corsiva" pitchFamily="66" charset="0"/>
              </a:rPr>
            </a:br>
            <a:r>
              <a:rPr lang="ru-RU" sz="2800" dirty="0">
                <a:solidFill>
                  <a:schemeClr val="tx2"/>
                </a:solidFill>
                <a:latin typeface="Monotype Corsiva" pitchFamily="66" charset="0"/>
              </a:rPr>
              <a:t>2</a:t>
            </a:r>
            <a:br>
              <a:rPr lang="ru-RU" sz="2800" dirty="0">
                <a:solidFill>
                  <a:schemeClr val="tx2"/>
                </a:solidFill>
                <a:latin typeface="Monotype Corsiva" pitchFamily="66" charset="0"/>
              </a:rPr>
            </a:br>
            <a:endParaRPr lang="ru-RU" sz="5400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6" name="Picture 4" descr="feathe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2210944">
            <a:off x="6202881" y="262728"/>
            <a:ext cx="1313880" cy="13138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331640" y="764704"/>
            <a:ext cx="676875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600" dirty="0">
                <a:solidFill>
                  <a:srgbClr val="00B0F0"/>
                </a:solidFill>
                <a:latin typeface="Monotype Corsiva" panose="03010101010201010101" pitchFamily="66" charset="0"/>
              </a:rPr>
              <a:t>Клянусь:</a:t>
            </a:r>
          </a:p>
          <a:p>
            <a:r>
              <a:rPr lang="ru-RU" dirty="0"/>
              <a:t>- </a:t>
            </a:r>
            <a:r>
              <a:rPr lang="ru-RU" sz="2000" dirty="0">
                <a:latin typeface="Monotype Corsiva" panose="03010101010201010101" pitchFamily="66" charset="0"/>
              </a:rPr>
              <a:t>поддерживать всеми силами честь и благородные традиции медицинского сообщества;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способствовать развитию профессионального сотрудничества;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- продолжать работу по созданию и поддержанию высоких стандартов и качества сестринского ухода.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Я не позволю соображениям пола или возраста, болезни или недееспособности, вероисповедания, этнической, расовой или национальной принадлежности, партийно-политической идеологии, сексуальной ориентации или социального положения встать между исполнением моего долга и моим пациентом.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Я не уроню достоинства своего и не унижу профессию свою.</a:t>
            </a:r>
          </a:p>
          <a:p>
            <a:r>
              <a:rPr lang="ru-RU" sz="2000" dirty="0">
                <a:latin typeface="Monotype Corsiva" panose="03010101010201010101" pitchFamily="66" charset="0"/>
              </a:rPr>
              <a:t>Я принимаю на себя эти обязательства торжественно, свободно и честно!</a:t>
            </a:r>
          </a:p>
          <a:p>
            <a:pPr algn="ctr" eaLnBrk="1" hangingPunct="1"/>
            <a:endParaRPr lang="ru-RU" sz="2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r" eaLnBrk="1" hangingPunct="1"/>
            <a:endParaRPr lang="ru-RU" sz="2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23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2571750" y="857250"/>
            <a:ext cx="4187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: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500034" y="785794"/>
            <a:ext cx="8072494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Никто не учит маленького человека: « Будь равнодушным к людям, ломай деревья, попирай красоту, выше всего ставь свое личное». Все дело в одной, в очень важной закономерности нравственного воспитания. Если человека учат добру – учат умело, умно, настойчиво, требовательно, в результате добро. Учат злу ( очень редко, но бывает и так), в результате будет зло. Не учат ни добру, ни злу – все равно будет зло, потому что и человеком его надо сделать».</a:t>
            </a: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В. А. Сухомлинский                     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2571750" y="857250"/>
            <a:ext cx="4187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: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000100" y="1000108"/>
            <a:ext cx="742955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Духовный и нравственный кризис , переживаемый нашим обществом, особенно остро затрагивает молодежную среду. Именно поэтому вопрос о духовном здоровье молодых людей становится сегодня во главу угла. Без решения этого вопроса невозможно совершенствование образования, прогресса науки, развития культуры. 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Патриарх Кирилл</a:t>
            </a: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2571750" y="857250"/>
            <a:ext cx="4187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: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428728" y="2000240"/>
            <a:ext cx="678661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Улучшить условия общественной жизни может только нравственное совершенствование людей.</a:t>
            </a:r>
          </a:p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Л. Н. Толстой</a:t>
            </a: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5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2571750" y="857250"/>
            <a:ext cx="4187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: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428728" y="2285992"/>
            <a:ext cx="6572296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Знания без нравственности  - меч в руках  сумасшедшего.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Д. И. Менделеев</a:t>
            </a: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6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2571750" y="857250"/>
            <a:ext cx="4187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: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000100" y="1428736"/>
            <a:ext cx="735811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…без формировавшихся тысячелетиями норм морали и нравственности люди неизбежно утратят человеческое достоинство. </a:t>
            </a:r>
          </a:p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И мы считаем естественным и правильным эти ценности отстаивать.</a:t>
            </a:r>
          </a:p>
          <a:p>
            <a:pPr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Владимир Путин</a:t>
            </a: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000100" y="785794"/>
            <a:ext cx="7358114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« …Вопрос воспитания детей всегда </a:t>
            </a:r>
          </a:p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актуален, ибо без этого невозможна преемственность поколений, передача базовых знаний и духовно-нравственных норм, сохранение религиозных и культурных традиций. В конечном итоге будущее человеческой цивилизации напрямую зависит от того, кого и как мы воспитаем сегодня…»</a:t>
            </a:r>
          </a:p>
          <a:p>
            <a:pPr algn="ct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Владимир Путин</a:t>
            </a: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nder parchemin papyrus - Autres/Inconnu - PNG image sans fond - Posté par AE86 - Telecharger le re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324975" cy="666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1000100" y="1000108"/>
            <a:ext cx="7358114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Мне больно об этом говорить, но сегодня российское общество испытывает дефицит духовных скреп, милосердия, сочувствия, сострадания друг к другу, поддержки и взаимопомощи, дефицит того, что всегда, во все исторические времена делало нас крепче, сильнее, чем мы всегда гордились.</a:t>
            </a:r>
          </a:p>
          <a:p>
            <a:pPr algn="r" eaLnBrk="1" hangingPunct="1"/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Владимир Путин</a:t>
            </a:r>
          </a:p>
          <a:p>
            <a:pPr algn="r" eaLnBrk="1" hangingPunct="1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784</Words>
  <Application>Microsoft Office PowerPoint</Application>
  <PresentationFormat>Экран (4:3)</PresentationFormat>
  <Paragraphs>120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Mongolian Baiti</vt:lpstr>
      <vt:lpstr>Monotype Corsiva</vt:lpstr>
      <vt:lpstr>Times New Roman</vt:lpstr>
      <vt:lpstr>Тема Office</vt:lpstr>
      <vt:lpstr>Формирование духовности как социально значимого качества личности в условиях профессионального образования</vt:lpstr>
      <vt:lpstr>    Природа дала человеку в руки оружие — интеллектуальную моральную силу, но он может пользоваться этим оружием и в обратную сторону, поэтому человек без нравственных устоев оказывается существом и самым нечестивым и диким, низменным в своих половых и вкусовых инстинктах.                                    Аристотель  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21</cp:revision>
  <dcterms:created xsi:type="dcterms:W3CDTF">2015-03-12T17:52:45Z</dcterms:created>
  <dcterms:modified xsi:type="dcterms:W3CDTF">2019-03-04T11:51:56Z</dcterms:modified>
</cp:coreProperties>
</file>