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3" r:id="rId2"/>
    <p:sldId id="284" r:id="rId3"/>
    <p:sldId id="260" r:id="rId4"/>
    <p:sldId id="280" r:id="rId5"/>
    <p:sldId id="283" r:id="rId6"/>
    <p:sldId id="265" r:id="rId7"/>
    <p:sldId id="288" r:id="rId8"/>
    <p:sldId id="282" r:id="rId9"/>
    <p:sldId id="286" r:id="rId10"/>
    <p:sldId id="287" r:id="rId11"/>
    <p:sldId id="270" r:id="rId12"/>
    <p:sldId id="291" r:id="rId13"/>
    <p:sldId id="289" r:id="rId14"/>
    <p:sldId id="259" r:id="rId15"/>
    <p:sldId id="275" r:id="rId16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66FFFF"/>
    <a:srgbClr val="FFCC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3"/>
          <c:dLbls>
            <c:spPr>
              <a:noFill/>
              <a:ln>
                <a:noFill/>
              </a:ln>
              <a:effectLst/>
            </c:spPr>
            <c:dLblPos val="outEnd"/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Сестринское дело</c:v>
                </c:pt>
                <c:pt idx="1">
                  <c:v>Акушерское дело</c:v>
                </c:pt>
                <c:pt idx="2">
                  <c:v>Лабораторная диагностика</c:v>
                </c:pt>
                <c:pt idx="3">
                  <c:v>Лечебное дело (СМП)</c:v>
                </c:pt>
                <c:pt idx="4">
                  <c:v>Организация сестринского дела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0.70200000000000029</c:v>
                </c:pt>
                <c:pt idx="1">
                  <c:v>4.1000000000000002E-2</c:v>
                </c:pt>
                <c:pt idx="2">
                  <c:v>4.6000000000000013E-2</c:v>
                </c:pt>
                <c:pt idx="3">
                  <c:v>5.6000000000000022E-2</c:v>
                </c:pt>
                <c:pt idx="4" formatCode="0%">
                  <c:v>1.0000000000000007E-2</c:v>
                </c:pt>
              </c:numCache>
            </c:numRef>
          </c:val>
        </c:ser>
        <c:dLbls>
          <c:showVal val="1"/>
        </c:dLbls>
      </c:pie3DChart>
    </c:plotArea>
    <c:legend>
      <c:legendPos val="r"/>
      <c:layout/>
    </c:legend>
    <c:plotVisOnly val="1"/>
    <c:dispBlanksAs val="zero"/>
  </c:chart>
  <c:spPr>
    <a:solidFill>
      <a:schemeClr val="bg1"/>
    </a:solidFill>
  </c:spPr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E6FD8-ACC7-4501-A582-1B6458493E43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8A3A3-63BF-4C41-BFA2-592C14700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655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ёё\Desktop\Доклад на методический семинар 2018\Картинки\20171218_153818.jpg"/>
          <p:cNvPicPr>
            <a:picLocks noChangeAspect="1" noChangeArrowheads="1"/>
          </p:cNvPicPr>
          <p:nvPr/>
        </p:nvPicPr>
        <p:blipFill>
          <a:blip r:embed="rId2" cstate="print"/>
          <a:srcRect t="13105" b="13136"/>
          <a:stretch>
            <a:fillRect/>
          </a:stretch>
        </p:blipFill>
        <p:spPr bwMode="auto">
          <a:xfrm>
            <a:off x="6300192" y="260648"/>
            <a:ext cx="2553863" cy="1412775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403648" cy="149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19672" y="188640"/>
            <a:ext cx="46805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Министерство здравоохранения РСО – Алания</a:t>
            </a:r>
          </a:p>
          <a:p>
            <a:pPr algn="ctr"/>
            <a:r>
              <a:rPr lang="ru-RU" sz="1600" b="1" dirty="0" smtClean="0"/>
              <a:t>Государственное бюджетное  профессиональное образовательное учреждение                  </a:t>
            </a:r>
          </a:p>
          <a:p>
            <a:pPr algn="ctr"/>
            <a:r>
              <a:rPr lang="ru-RU" sz="1600" b="1" dirty="0" smtClean="0"/>
              <a:t>       «Северо-Осетинский медицинский колледж»          </a:t>
            </a:r>
            <a:r>
              <a:rPr lang="ru-RU" b="1" dirty="0" smtClean="0"/>
              <a:t>                            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458112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Докладчик: </a:t>
            </a:r>
            <a:r>
              <a:rPr lang="ru-RU" sz="3600" b="1" dirty="0" smtClean="0">
                <a:latin typeface="Monotype Corsiva" pitchFamily="66" charset="0"/>
              </a:rPr>
              <a:t>Людмила Германовна Дударова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3848" y="587727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Владикавказ 2019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39552" y="1916832"/>
            <a:ext cx="806489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на тему:</a:t>
            </a:r>
          </a:p>
          <a:p>
            <a:pPr algn="ctr"/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Взаимодействие медицинской организации и образовательного учреждения в подготовке специалистов со средним медицинским образованием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ЁЁЁ\Рабочий стол\9eac5b4f9090a15_820.40ee309f07_g-midd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3322940" cy="2409131"/>
          </a:xfrm>
          <a:prstGeom prst="rect">
            <a:avLst/>
          </a:prstGeom>
          <a:noFill/>
        </p:spPr>
      </p:pic>
      <p:pic>
        <p:nvPicPr>
          <p:cNvPr id="3075" name="Picture 3" descr="C:\Documents and Settings\ЁЁЁ\Рабочий стол\813d90e0e06a196_673.7902bc948e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20688"/>
            <a:ext cx="4067944" cy="3052866"/>
          </a:xfrm>
          <a:prstGeom prst="rect">
            <a:avLst/>
          </a:prstGeom>
          <a:noFill/>
        </p:spPr>
      </p:pic>
      <p:pic>
        <p:nvPicPr>
          <p:cNvPr id="3076" name="Picture 4" descr="C:\Documents and Settings\ЁЁЁ\Рабочий стол\f6c636baabbc1c3_672.cf82492312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645024"/>
            <a:ext cx="3744416" cy="2810069"/>
          </a:xfrm>
          <a:prstGeom prst="rect">
            <a:avLst/>
          </a:prstGeom>
          <a:noFill/>
        </p:spPr>
      </p:pic>
      <p:pic>
        <p:nvPicPr>
          <p:cNvPr id="3077" name="Picture 5" descr="C:\Documents and Settings\ЁЁЁ\Рабочий стол\0c6acd38cd9042e69081617bab3b6c56.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077072"/>
            <a:ext cx="3533278" cy="2288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Лента лицом вверх 9"/>
          <p:cNvSpPr/>
          <p:nvPr/>
        </p:nvSpPr>
        <p:spPr>
          <a:xfrm>
            <a:off x="251520" y="908720"/>
            <a:ext cx="8568952" cy="1368152"/>
          </a:xfrm>
          <a:prstGeom prst="ribbon2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267744" y="548680"/>
            <a:ext cx="45365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300" b="1" dirty="0" smtClean="0"/>
          </a:p>
          <a:p>
            <a:pPr algn="ctr"/>
            <a:r>
              <a:rPr lang="ru-RU" sz="2300" b="1" dirty="0" smtClean="0"/>
              <a:t>Переход на ежегодную систему </a:t>
            </a:r>
            <a:r>
              <a:rPr lang="ru-RU" sz="2400" b="1" dirty="0" smtClean="0"/>
              <a:t>НМО</a:t>
            </a:r>
          </a:p>
          <a:p>
            <a:pPr algn="ctr"/>
            <a:r>
              <a:rPr lang="ru-RU" b="1" dirty="0" smtClean="0"/>
              <a:t>(</a:t>
            </a:r>
            <a:r>
              <a:rPr lang="ru-RU" b="1" i="1" dirty="0" smtClean="0"/>
              <a:t>непрерывное медицинское образование)</a:t>
            </a:r>
            <a:endParaRPr lang="ru-RU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5536" y="2852936"/>
            <a:ext cx="85689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400" b="1" dirty="0" smtClean="0"/>
              <a:t>более высокая частота (1раз в год)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 использование инновационных технологий (дистанционные, электронные, </a:t>
            </a:r>
            <a:r>
              <a:rPr lang="ru-RU" sz="2400" b="1" dirty="0" err="1" smtClean="0"/>
              <a:t>симуляционные</a:t>
            </a:r>
            <a:r>
              <a:rPr lang="ru-RU" sz="2400" b="1" dirty="0" smtClean="0"/>
              <a:t>) без отрыва от работы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возможные выстраивания персональной  траектории обучения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 получение знаний, умений, навыков, компетенций в соответствии  потребностям специалиста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/>
              <a:t> свидетельство об аккредитации вместо сертификата специалиста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042" y="404664"/>
            <a:ext cx="8229600" cy="892696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Фабрика процессов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рабочего пространства в системе 5С на примере кабинета «Забор крови»». 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478" y="1297360"/>
            <a:ext cx="7930728" cy="501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29969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ЁЁЁ\Рабочий стол\c1bd6ab983b7391_396.5df47b8898_g-midd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04664"/>
            <a:ext cx="3070625" cy="2714365"/>
          </a:xfrm>
          <a:prstGeom prst="rect">
            <a:avLst/>
          </a:prstGeom>
          <a:noFill/>
        </p:spPr>
      </p:pic>
      <p:pic>
        <p:nvPicPr>
          <p:cNvPr id="4099" name="Picture 3" descr="C:\Documents and Settings\ЁЁЁ\Рабочий стол\9e09da995b70f19_397.66bc71bf05_g-middl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4073016" cy="2715344"/>
          </a:xfrm>
          <a:prstGeom prst="rect">
            <a:avLst/>
          </a:prstGeom>
          <a:noFill/>
        </p:spPr>
      </p:pic>
      <p:pic>
        <p:nvPicPr>
          <p:cNvPr id="4100" name="Picture 4" descr="C:\Documents and Settings\ЁЁЁ\Рабочий стол\f329beaec502aaf_329.ec5066f42e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01008"/>
            <a:ext cx="5535938" cy="3113965"/>
          </a:xfrm>
          <a:prstGeom prst="rect">
            <a:avLst/>
          </a:prstGeom>
          <a:noFill/>
        </p:spPr>
      </p:pic>
      <p:pic>
        <p:nvPicPr>
          <p:cNvPr id="4101" name="Picture 5" descr="C:\Documents and Settings\ЁЁЁ\Рабочий стол\e7eaf2f176758af_342.cf6388b369_g-middl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3573016"/>
            <a:ext cx="1643570" cy="2921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76872"/>
            <a:ext cx="6618331" cy="4285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9512" y="1124744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«Я  нанёс оскорбление Богу и человечеству, потому  что не довел работу до нужного качества»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764704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Спасибо за внимание!</a:t>
            </a:r>
            <a:endParaRPr lang="ru-RU" sz="6000" b="1" dirty="0"/>
          </a:p>
        </p:txBody>
      </p:sp>
      <p:pic>
        <p:nvPicPr>
          <p:cNvPr id="1027" name="Picture 3" descr="C:\Documents and Settings\ЁЁЁ\Рабочий стол\s1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44824"/>
            <a:ext cx="6142378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zounb.zp.ua/sites/default/files/images/2017/07/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3009900" cy="2047876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3419872" y="1340768"/>
            <a:ext cx="5400600" cy="5328592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95936" y="2132856"/>
            <a:ext cx="47525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i="1" dirty="0" smtClean="0"/>
              <a:t>Большинство работодателей мечтает о работнике, который здоров физически, психически, социально; умен, работает «на совесть», т.е. демонстрирует компетентное знание</a:t>
            </a:r>
            <a:endParaRPr lang="ru-RU" sz="2700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2564904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Нобелевский лауреат </a:t>
            </a:r>
            <a:r>
              <a:rPr lang="ru-RU" sz="2200" b="1" dirty="0" smtClean="0"/>
              <a:t>Теодор Шульц </a:t>
            </a:r>
          </a:p>
          <a:p>
            <a:pPr algn="ctr"/>
            <a:r>
              <a:rPr lang="ru-RU" dirty="0" smtClean="0"/>
              <a:t>1979г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404664"/>
            <a:ext cx="83529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 РФ специалистов со средним медицинским образованием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1266181</a:t>
            </a:r>
            <a:r>
              <a:rPr lang="ru-RU" sz="2400" b="1" dirty="0" smtClean="0"/>
              <a:t>, в 2017 году врачей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30,2%</a:t>
            </a:r>
            <a:r>
              <a:rPr lang="ru-RU" sz="2400" b="1" dirty="0" smtClean="0"/>
              <a:t>, специалистов со средним медицинским образованием 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69,8%</a:t>
            </a:r>
            <a:r>
              <a:rPr lang="ru-RU" sz="2400" b="1" dirty="0" smtClean="0"/>
              <a:t> соотношение врач – медицинская сестра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1:2,2</a:t>
            </a:r>
          </a:p>
          <a:p>
            <a:endParaRPr lang="ru-RU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683568" y="2060848"/>
          <a:ext cx="770485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https://s3.cdn.eg.ru/wp-content/uploads/2017/11/227962437010623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 descr="C:\Documents and Settings\ЁЁЁ\Рабочий стол\227962437010623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196752"/>
            <a:ext cx="3901831" cy="292635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932040" y="4365104"/>
            <a:ext cx="3456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Дмитрий Сергеевич Лихачёв</a:t>
            </a:r>
          </a:p>
          <a:p>
            <a:pPr algn="ctr"/>
            <a:r>
              <a:rPr lang="ru-RU" dirty="0" smtClean="0"/>
              <a:t>Академик, филолог</a:t>
            </a:r>
            <a:endParaRPr lang="ru-RU" dirty="0"/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683568" y="980728"/>
            <a:ext cx="3888432" cy="5184576"/>
          </a:xfrm>
          <a:prstGeom prst="verticalScroll">
            <a:avLst/>
          </a:prstGeom>
          <a:solidFill>
            <a:srgbClr val="FFFFCC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331640" y="1556792"/>
            <a:ext cx="25202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«Новое не всегда бывает хорошим, старое не бывает совершенно плохим»</a:t>
            </a:r>
          </a:p>
          <a:p>
            <a:pPr algn="ctr"/>
            <a:endParaRPr lang="ru-RU" sz="35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82089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Расширение </a:t>
            </a:r>
            <a:r>
              <a:rPr lang="ru-RU" sz="2800" b="1" dirty="0" err="1" smtClean="0"/>
              <a:t>профильности</a:t>
            </a:r>
            <a:r>
              <a:rPr lang="ru-RU" sz="2800" b="1" dirty="0" smtClean="0"/>
              <a:t> специалистов со средним медицинским образованием –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важное условие  конкурентно- способного выпускника,  отвечающее запросам работодателя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4564961" cy="3043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64904"/>
            <a:ext cx="2583642" cy="3609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Лента лицом вверх 8"/>
          <p:cNvSpPr/>
          <p:nvPr/>
        </p:nvSpPr>
        <p:spPr>
          <a:xfrm>
            <a:off x="323528" y="980728"/>
            <a:ext cx="8352928" cy="1296144"/>
          </a:xfrm>
          <a:prstGeom prst="ribbon2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555776" y="188640"/>
            <a:ext cx="4032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«Новые модели медицинского персонала со средним медицинским образованием» 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95536" y="2564904"/>
            <a:ext cx="856895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Приказ МЗ РФ № 309 от 25 июня 2014г. </a:t>
            </a:r>
            <a:r>
              <a:rPr lang="ru-RU" sz="2200" b="1" dirty="0" smtClean="0">
                <a:solidFill>
                  <a:srgbClr val="C00000"/>
                </a:solidFill>
              </a:rPr>
              <a:t>«Об утверждении плана мероприятий по расширению функций специалистов со средним медицинским образованием»</a:t>
            </a:r>
          </a:p>
          <a:p>
            <a:r>
              <a:rPr lang="ru-RU" sz="2200" b="1" dirty="0" smtClean="0">
                <a:solidFill>
                  <a:srgbClr val="C00000"/>
                </a:solidFill>
              </a:rPr>
              <a:t>Цель проекта:</a:t>
            </a:r>
          </a:p>
          <a:p>
            <a:r>
              <a:rPr lang="ru-RU" sz="2200" b="1" dirty="0" smtClean="0"/>
              <a:t>- совершенствование качества оказания сестринских услуг</a:t>
            </a:r>
          </a:p>
          <a:p>
            <a:endParaRPr lang="ru-RU" sz="2200" b="1" dirty="0" smtClean="0">
              <a:solidFill>
                <a:srgbClr val="C00000"/>
              </a:solidFill>
            </a:endParaRPr>
          </a:p>
          <a:p>
            <a:r>
              <a:rPr lang="ru-RU" sz="2200" b="1" dirty="0" smtClean="0">
                <a:solidFill>
                  <a:srgbClr val="C00000"/>
                </a:solidFill>
              </a:rPr>
              <a:t>Задачи:</a:t>
            </a:r>
          </a:p>
          <a:p>
            <a:r>
              <a:rPr lang="ru-RU" sz="2200" b="1" dirty="0" smtClean="0"/>
              <a:t>- эффективное использование сестринского персонала;</a:t>
            </a:r>
          </a:p>
          <a:p>
            <a:pPr>
              <a:buFontTx/>
              <a:buChar char="-"/>
            </a:pPr>
            <a:r>
              <a:rPr lang="ru-RU" sz="2200" b="1" dirty="0" smtClean="0"/>
              <a:t>внедрение новых стандартов и технологий;</a:t>
            </a:r>
          </a:p>
          <a:p>
            <a:pPr>
              <a:buFontTx/>
              <a:buChar char="-"/>
            </a:pPr>
            <a:r>
              <a:rPr lang="ru-RU" sz="2200" b="1" dirty="0" smtClean="0"/>
              <a:t> выработка у медицинских сестер нового стиля мышления относительно собственной деятельности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80208_15115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1128031" cy="120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C:\Users\ёё\Desktop\Доклад на методический семинар 2018\Картинки\20171218_153818.jpg"/>
          <p:cNvPicPr>
            <a:picLocks noChangeAspect="1" noChangeArrowheads="1"/>
          </p:cNvPicPr>
          <p:nvPr/>
        </p:nvPicPr>
        <p:blipFill>
          <a:blip r:embed="rId3" cstate="print"/>
          <a:srcRect t="13105" b="13136"/>
          <a:stretch>
            <a:fillRect/>
          </a:stretch>
        </p:blipFill>
        <p:spPr bwMode="auto">
          <a:xfrm>
            <a:off x="6732240" y="260648"/>
            <a:ext cx="2201970" cy="16241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39591" y="116632"/>
            <a:ext cx="44995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bg1"/>
                </a:solidFill>
              </a:rPr>
              <a:t>ГОСУДАРСТВЕННОЕ БЮДЖЕТНОЕ ОБРАЗОВАТЕЛЬНОЕ УЧРЕЖДЕНИЕ СРЕДНЕГО ПРОФЕССИОНАЛЬНОГО ОБРАЗОВАНИЯ                                                                              «СЕВЕРО-ОСЕТИНСКИЙ МЕДИЦИНСКИЙ КОЛЛЕДЖ»                                        МИНИСТЕРСТВА ЗДРАВООХРАНЕНИЯ РЕСПУБЛИКИ СЕВЕРНАЯ ОСЕТИЯ-АЛАНИЯ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803512" y="2169994"/>
            <a:ext cx="79276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 – практическая конференция (УИРС)</a:t>
            </a:r>
          </a:p>
          <a:p>
            <a:pPr algn="ctr"/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«Роль специалиста сестринского дела в профилактике и ранней диагностике </a:t>
            </a:r>
            <a:r>
              <a:rPr lang="ru-RU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онкозаболеваний</a:t>
            </a:r>
            <a:r>
              <a:rPr lang="ru-RU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7776" y="6237028"/>
            <a:ext cx="3500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Владикавказ 2018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1694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ЁЁЁ\Рабочий стол\9ea3a78be425147_773.814f7b9df1_g-midd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4118138" cy="2736304"/>
          </a:xfrm>
          <a:prstGeom prst="rect">
            <a:avLst/>
          </a:prstGeom>
          <a:noFill/>
        </p:spPr>
      </p:pic>
      <p:pic>
        <p:nvPicPr>
          <p:cNvPr id="2051" name="Picture 3" descr="C:\Documents and Settings\ЁЁЁ\Рабочий стол\26f8ad2800d07f1_779.a703f8ea3e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04166"/>
            <a:ext cx="3939813" cy="2617453"/>
          </a:xfrm>
          <a:prstGeom prst="rect">
            <a:avLst/>
          </a:prstGeom>
          <a:noFill/>
        </p:spPr>
      </p:pic>
      <p:pic>
        <p:nvPicPr>
          <p:cNvPr id="2052" name="Picture 4" descr="C:\Documents and Settings\ЁЁЁ\Рабочий стол\bc4e95c367db969_793.c3cc2dce7e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17032"/>
            <a:ext cx="3670300" cy="2438400"/>
          </a:xfrm>
          <a:prstGeom prst="rect">
            <a:avLst/>
          </a:prstGeom>
          <a:noFill/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79656" y="3789040"/>
            <a:ext cx="3728941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04366"/>
            <a:ext cx="5598178" cy="665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8115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336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ЁЁЁ</cp:lastModifiedBy>
  <cp:revision>117</cp:revision>
  <dcterms:modified xsi:type="dcterms:W3CDTF">2019-03-27T09:11:59Z</dcterms:modified>
</cp:coreProperties>
</file>