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03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30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97" d="100"/>
          <a:sy n="97" d="100"/>
        </p:scale>
        <p:origin x="3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7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F:\&#1047;&#1072;&#1083;&#1080;&#1085;&#1072;%20&#1044;&#1086;&#1082;&#1083;&#1072;&#1076;\&#1074;&#1080;&#1076;&#1077;&#1086;&#1088;&#1086;&#1083;&#1080;&#1082;.avi" TargetMode="External"/><Relationship Id="rId1" Type="http://schemas.microsoft.com/office/2007/relationships/media" Target="file:///F:\&#1047;&#1072;&#1083;&#1080;&#1085;&#1072;%20&#1044;&#1086;&#1082;&#1083;&#1072;&#1076;\&#1074;&#1080;&#1076;&#1077;&#1086;&#1088;&#1086;&#1083;&#1080;&#1082;.avi" TargetMode="Externa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1214422"/>
            <a:ext cx="8248672" cy="3225358"/>
          </a:xfrm>
        </p:spPr>
        <p:txBody>
          <a:bodyPr/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Первичная аккредитация специалистов со средним медицинским образованием. Пути и проблемы подготовки к ней. Эффективное управление </a:t>
            </a:r>
            <a:r>
              <a:rPr lang="ru-RU" sz="28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симуляционным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центром.</a:t>
            </a:r>
            <a:endParaRPr lang="ru-RU" sz="2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5214950"/>
            <a:ext cx="5114778" cy="1101248"/>
          </a:xfrm>
        </p:spPr>
        <p:txBody>
          <a:bodyPr/>
          <a:lstStyle/>
          <a:p>
            <a:r>
              <a:rPr lang="ru-RU" dirty="0" smtClean="0"/>
              <a:t>Докладчик: З.А. </a:t>
            </a:r>
            <a:r>
              <a:rPr lang="ru-RU" dirty="0" err="1" smtClean="0"/>
              <a:t>Марзаганова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 advTm="30000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1428736"/>
          <a:ext cx="7715304" cy="4143404"/>
        </p:xfrm>
        <a:graphic>
          <a:graphicData uri="http://schemas.openxmlformats.org/drawingml/2006/table">
            <a:tbl>
              <a:tblPr/>
              <a:tblGrid>
                <a:gridCol w="1759744"/>
                <a:gridCol w="1438106"/>
                <a:gridCol w="1488889"/>
                <a:gridCol w="1588848"/>
                <a:gridCol w="1439717"/>
              </a:tblGrid>
              <a:tr h="9338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Специальность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Подали заявление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Успешно прошедшие процедуру АК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Не завершившие процедуру АК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Не подали заявление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Сестринское дело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136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Лечебное дело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Акушерское дело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Лабораторная диагностика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Фармация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428660" y="428604"/>
            <a:ext cx="87154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Итоги первичной аккредитации выпускников ГБОУ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СОМК МЗ </a:t>
            </a:r>
            <a:r>
              <a:rPr kumimoji="0" lang="ru-RU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РСО-Алания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2018 году: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71471" y="1428738"/>
          <a:ext cx="7286676" cy="4357716"/>
        </p:xfrm>
        <a:graphic>
          <a:graphicData uri="http://schemas.openxmlformats.org/drawingml/2006/table">
            <a:tbl>
              <a:tblPr/>
              <a:tblGrid>
                <a:gridCol w="1457183"/>
                <a:gridCol w="1457183"/>
                <a:gridCol w="1457183"/>
                <a:gridCol w="1457183"/>
                <a:gridCol w="1457944"/>
              </a:tblGrid>
              <a:tr h="72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Субъекты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Кол-во выпускников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Подали заявление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Прошли аккредитацию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Не прошли аккредитацию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Дагестан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2258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2144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2058  (96%)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86  (4%)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Ставропольский край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2173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1985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1826 (92%)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149 (8%)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КБР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775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709 (91,5%)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66 (8,5%)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Чеченская республика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793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765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642 (84%)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127 (16%)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КЧР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252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231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194 (84%)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37 (16%)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РСО-Алания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246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239 (97%)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 (3%)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Ингушетия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185 (100 %)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Всего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6733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6342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5853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472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00034" y="428604"/>
            <a:ext cx="72152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Итоги</a:t>
            </a:r>
            <a:r>
              <a:rPr kumimoji="0" lang="ru-RU" sz="16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первичной аккредитации выпускников средних медицинских и фармацевтических образовательных учреждений в СКФО в 2018 году: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ЦАК фото\цент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792961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Home\Desktop\ЦАК фото\akkreditaciya-medik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Home\Desktop\ЦАК фото\20170418_102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Home\Desktop\ЦАК фото\5(2944)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153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Home\Desktop\ЦАК фото\sim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идеоролик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16053" y="0"/>
            <a:ext cx="10303097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Desktop\Новая папка (3)\факты-беременности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Новая папка (3)\2648_gen_2012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664373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142976" y="4572008"/>
            <a:ext cx="6000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«Необходимым условием для формирования инновационной экономики является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модернизация системы образования».</a:t>
            </a:r>
          </a:p>
          <a:p>
            <a:pPr algn="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В.В. Путин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Новая папка (3)\events_4989_images_2017-02-25-17-12-41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Новая папка (3)\486265469-612x61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ome\Desktop\Новая папка (3)\dd1035ffd9682f674fb218d218394047018f1de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ЦАК фото\virt_49074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ome\Desktop\ЦАК фото\Kx91YKMr3rPHqugwvXaAyRMBFlbmQL3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ome\Desktop\ЦАК фото\20170928_0924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ome\Desktop\ЦАК фото\20170928_0919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ome\Desktop\Новая папка (3)\2eecceff6f7e3749c40775af4b163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21533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C:\Users\Home\Desktop\Новая папка (3)\0024-024-Spasibo-za-vniman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7786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АККРЕДИТАЦИЯ СПЕЦИАЛИСТОВ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3438" y="1071546"/>
            <a:ext cx="33575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ФЕДЕРАЛЬНЫЙ ЗАКОН ОТ 29 ДЕКАБРЯ 2015Г. N389-ФЗ"О ВНЕСЕНИИ ИЗМЕНЕНИЙ В ОТДЕЛЬНЫЕ ЗАКОНОДАТЕЛЬНЫЕ АКТЫ РФ»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14876" y="3929066"/>
            <a:ext cx="32147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ФЕДЕРАЛЬНЫЙ ЗАКОН ОТ 21.11.2011 № 323-ФЗ «ОБ ОСНОВАХ ОХРАНЫ ЗДОРОВЬЯ ГРАЖДАН В РФ» 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Home\Desktop\Новая папка (3)\den-medsestry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4357718" cy="421484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74295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ч. 3 ст. 69 ФЗ № 323-ФЗ:</a:t>
            </a:r>
          </a:p>
          <a:p>
            <a:endParaRPr lang="ru-RU" b="1" u="sng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АККРЕДИТАЦИЯ СПЕЦИАЛИСТА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-процедура определения соответствия лица, получившего медицинское, фармацевтическое или иное образование, требованиям к осуществлению медицинской деятельности по определенной медицинской специальности либо фармацевтической деятельности.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Home\Desktop\Новая папка (3)\2eecceff6f7e3749c40775af4b1638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86058"/>
            <a:ext cx="7358114" cy="357188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73581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Аккредитация специалиста проводится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аккредитационной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комиссией по окончании освоения им профессиональных образовательных программ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реже одного раза в пять лет.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643050"/>
            <a:ext cx="6643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Аккредитационная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комиссия формируется уполномоченным федеральным органом исполнительной власти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участием профессиональных некоммерческих организаций.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690336"/>
            <a:ext cx="678661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ч. 1.1 ст. 100 ФЗ № 323-ФЗ:</a:t>
            </a:r>
          </a:p>
          <a:p>
            <a:pPr algn="ctr"/>
            <a:endParaRPr lang="ru-RU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Переход к процедуре аккредитации специалистов осуществляется 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поэтапно с 1 января 2016 года по 31 декабря 2025 года включительно.</a:t>
            </a:r>
          </a:p>
          <a:p>
            <a:pPr algn="ctr"/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4714884"/>
            <a:ext cx="70009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ч. 2 ст. 100 ФЗ № 323-ФЗ:</a:t>
            </a:r>
          </a:p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Сертификаты специалиста, выданные медицинским и фармацевтическим работникам до 1 января 2021 года, действуют до истечения указанного в них срока.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14290"/>
            <a:ext cx="71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НОРМАТИВНО-ПРАВОВАЯ БАЗА ПЕРЕХОДА К ПРОЦЕДУРЕ АККРЕДИТАЦИИ: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14422"/>
            <a:ext cx="72866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ПРИКАЗ МИНЗДРАВА РОССИИ ОТ 22.12.2017 № 1043Н «ОБ УТВЕРЖДЕНИИ СРОКОВ И ЭТАПОВ АККРЕДИТАЦИИ СПЕЦИАЛИСТОВ, А ТАКЖЕ КАТЕГОРИЙ ЛИЦ, ИМЕЮЩИХ МЕДИЦИНСКОЕ, ФАРМАЦЕВТИЧЕСКОЕ ИЛИ ИНОЕ ОБРАЗОВАНИЕ И ПОДЛЕЖАЩИХ АККРЕДИТАЦИИ СПЕЦИАЛИСТОВ»;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3214686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ПРИКАЗ МИНЗДРАВА РОССИИ ОТ 02.06.2016 № 334Н «ОБ УТВЕРЖДЕНИИ ПОЛОЖЕНИЯ ОБ АККРЕДИТАЦИИ СПЕЦИАЛИСТОВ»;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4500570"/>
            <a:ext cx="70009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ПРИКАЗ МИНЗДРАВА РОССИИ ОТ 06.06.2016 № 352Н «ОБ УТВЕРЖДЕНИИ ПОРЯДКА ВЫДАЧИ СВИДЕТЕЛЬСТВА ОБ АККРЕДИТАЦИИ СПЕЦИАЛИСТА, ФОРМЫ СВИДЕТЕЛЬСТВА ОБ АККРЕДИТАЦИИ СПЕЦИАЛИСТА И ТЕХНИЧЕСКИХ ТРЕБОВАНИЙ К НЕМУ».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ПРИКАЗ МИНЗДРАВА РФ ОТ 22.12.2017 Г. № 1043Н «ОБ УТВЕРЖДЕНИИ СРОКОВ И ЭТАПОВ АККРЕДИТАЦИИ СПЕЦИАЛИСТОВ, А ТАКЖЕ КАТЕГОРИЙ ЛИЦ, ИМЕЮЩИХ МЕДИЦИНСКОЕ, ФАРМАЦЕВТИЧЕСКОЕ ИЛИ ИНОЕ ОБРАЗОВАНИЕ И ПОДЛЕЖАЩИХ АККРЕДИТАЦИИ СПЕЦИАЛИСТОВ» .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928670"/>
            <a:ext cx="7000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ЭТАПНОСТЬ ВНЕДРЕНИЯ АККРЕДИТАЦИИ</a:t>
            </a:r>
            <a:endParaRPr lang="ru-RU" sz="16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285861"/>
            <a:ext cx="857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ЭТАП</a:t>
            </a:r>
            <a:endParaRPr lang="ru-R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571612"/>
            <a:ext cx="11769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01.02.2018: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1928802"/>
            <a:ext cx="1857388" cy="2195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высшее образование по основным образовательным программам «здравоохранение и медицинские науки» (уровень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специалитета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и имеющие документы об образовании и (или) о квалификации;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4214818"/>
            <a:ext cx="150019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01.01.2018 г. среднее профессиональное образование в соответствии с </a:t>
            </a:r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области образования «здравоохранение и медицинские науки».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6050" y="1285861"/>
            <a:ext cx="12144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  <a:endParaRPr lang="ru-R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1571612"/>
            <a:ext cx="11769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01.01.2019: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00232" y="1928802"/>
            <a:ext cx="27146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01.01.2019 г. высшее образование по основным образовательным программам в соответствии с ФГОС в области образования «здравоохранение и медицинские науки» (уровень ординатуры), требования к результатам освоения образовательных программ профессионального образования в части профессиональной компетенции которых сформированы на основе соответствующих профессиональных стандартов с 01.01.2019;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28794" y="4000504"/>
            <a:ext cx="30718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01.01.2019 г. высшее образование по основным образовательным программам в соответствии с ФГОС в области образования «здравоохранение и медицинские науки» (уровень ординатуры), требования к результатам освоения образовательных программ профессионального образования в части профессиональной компетенции которых сформированы на основе соответствующих профессиональных стандартов с 01.01.2019;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5715016"/>
            <a:ext cx="321471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01.01.2019 г. доп. проф. образование по программам проф. переподготовки, разработанным на основании установленных квалификационных требований, проф. стандартов и требований соответствующих ФГОС СПО и ВПО .</a:t>
            </a:r>
            <a:endParaRPr lang="ru-RU" sz="1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72132" y="1285860"/>
            <a:ext cx="857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 ЭТАП</a:t>
            </a:r>
            <a:endParaRPr lang="ru-R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29256" y="1571612"/>
            <a:ext cx="11769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01.01.2020: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1928802"/>
            <a:ext cx="20717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01.01.2020 г. медицинское и фармацевтическое образование в иностранных государствах;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29190" y="2928934"/>
            <a:ext cx="192882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Лица, получившие после 01.01.2020 г. иное высшее образование по основным образовательным программам в соответствии с ФГОС, требования к результатам освоения основных образовательных программ профессионального образования в части профессиональной компетенции которых сформулированы на основе соответствующих профессиональных стандартов.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72330" y="1285860"/>
            <a:ext cx="928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ЭТАП</a:t>
            </a:r>
            <a:endParaRPr lang="ru-R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929454" y="1500174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 01.01.2021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58016" y="1928803"/>
            <a:ext cx="12858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Иные лица, не прошедшие процедуру аккредитации специалистов. 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ЦАК фото\2352921_935x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Home\Desktop\IMG_E83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43" y="3429000"/>
            <a:ext cx="40204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Users\Home\Desktop\IMG_84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3230" y="3429000"/>
            <a:ext cx="412064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Home\Desktop\IMG_84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1934" y="0"/>
            <a:ext cx="4114773" cy="342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Home\Desktop\IMG_84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143344" cy="346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251</TotalTime>
  <Words>776</Words>
  <Application>Microsoft Office PowerPoint</Application>
  <PresentationFormat>Экран (4:3)</PresentationFormat>
  <Paragraphs>118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Первичная аккредитация специалистов со средним медицинским образованием. Пути и проблемы подготовки к ней. Эффективное управление симуляционным центром.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Первичная аккредитация специалистов со средним медицинским образованием. Пути и проблемы подготовки к ней. Эффективное управление симуляционным центром.</dc:title>
  <dc:creator>Home</dc:creator>
  <cp:lastModifiedBy>ChZal</cp:lastModifiedBy>
  <cp:revision>28</cp:revision>
  <dcterms:created xsi:type="dcterms:W3CDTF">2018-11-06T15:45:01Z</dcterms:created>
  <dcterms:modified xsi:type="dcterms:W3CDTF">2018-11-07T07:17:19Z</dcterms:modified>
</cp:coreProperties>
</file>