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22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ECDEE7-FE37-47AF-8A72-D390272CFC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6EF425F-5297-4E44-8EB2-60D37387FC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3E1CB6-EA53-42DE-BAF0-E109377AD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ADA9-2209-4C84-B365-9BF459E9AA7C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D9BA04-31BE-4AC1-A8FF-7B29DF42F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A2A4D2-E922-4458-BF08-1E8D1CB95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F4A55-A363-48FD-8739-833FCA60F3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146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71C6EA-4B17-42A0-86A5-D21312F52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EB24780-FD8B-46F3-B188-B8872015FA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2AA65D-5821-4752-BCA5-5515A71EA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ADA9-2209-4C84-B365-9BF459E9AA7C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9B736D-1B78-4127-933D-E72AF2CF7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B83F8D-A80D-41B2-BE60-F027BCEDD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F4A55-A363-48FD-8739-833FCA60F3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79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496074B-A10B-466D-A56C-6DA1716545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476DBA3-AEA5-4784-A8CF-7FA7411EF8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51E4D4-53AC-498A-A203-2699B0006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ADA9-2209-4C84-B365-9BF459E9AA7C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247769-946E-4AC7-80F1-427D63411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FB71C7-CAB9-4014-8AF4-CB79ABF53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F4A55-A363-48FD-8739-833FCA60F3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666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71C01B-5FE4-4DB4-BE4D-B69A0EEDA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9548D7-EF37-4CA8-83DF-CA2371CEA4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E11A45-ADC1-4FA2-87C1-F57C5BF8B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ADA9-2209-4C84-B365-9BF459E9AA7C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8C20B3-5A5E-42A2-B7EF-32DB37809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A494EF-056C-43D8-B94B-8B2598B9B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F4A55-A363-48FD-8739-833FCA60F3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02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F3B103-BE2B-4DF8-B3E5-15AED0C19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AE11D3-9F9B-4942-91D2-790A3E0CC3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7E8E5F-2070-4B2A-9F72-AFD67DEF9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ADA9-2209-4C84-B365-9BF459E9AA7C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5B73B2-0D47-4E95-BB37-2628365EF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3591EC-603C-47CA-A74E-CE2251D6F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F4A55-A363-48FD-8739-833FCA60F3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859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FEFBAF-ECE7-42AD-B8A6-99FE5126E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FD5107-6FCC-4C18-9137-5AF28126DB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141ABA0-E289-40F1-9E24-9DB4E52286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1A893BD-7826-4012-96F8-8EB9C0BB4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ADA9-2209-4C84-B365-9BF459E9AA7C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A0F32F-5351-4B4C-BD8C-47AAC2704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FD55B28-E257-419B-8B55-DE05AB422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F4A55-A363-48FD-8739-833FCA60F3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703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2C2BAB-7C70-4FC5-BEC1-CF77A363C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0E804B7-C6B0-41FC-9A7A-93A46E57C7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5AE4DC6-9518-46DA-B16B-3F931B90DB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FDD883D-A627-4E5A-8EEE-669834CC6A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E87E178-8A01-4E80-B6B6-A59FD96998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203014F-4168-498E-AC60-2D69209D1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ADA9-2209-4C84-B365-9BF459E9AA7C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E19672D-98A1-4287-8403-089BF72A6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6FCA041-1FAE-4928-AD57-AF0A1DDDB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F4A55-A363-48FD-8739-833FCA60F3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770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30669E-8041-4F6E-B5BB-51BF1D0C0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D9C6A1F-5237-452F-840B-3BCE29189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ADA9-2209-4C84-B365-9BF459E9AA7C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A86B55E-D0A4-4962-A0E3-9B57104C1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D252B8E-AD52-4747-A1F1-460F06DE4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F4A55-A363-48FD-8739-833FCA60F3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549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7CBBEC2-042C-48CF-BFE9-D1317AAD5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ADA9-2209-4C84-B365-9BF459E9AA7C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64A9F50-1E7D-4D7A-AA42-1124C5707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9C2B0C9-A247-493B-B03B-65F5FD838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F4A55-A363-48FD-8739-833FCA60F3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543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CFA0B4-CB02-4192-B642-AA16583F4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43079D-715B-450C-A4BF-7D37355E6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65FE67F-84F2-4D0B-90CA-46BDE6AD20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39721A2-698A-46DD-A731-E923585E2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ADA9-2209-4C84-B365-9BF459E9AA7C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9EE5E5D-F279-431D-AE4A-7803DF067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1266B4-19C5-43DB-88B4-AF5E2DC83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F4A55-A363-48FD-8739-833FCA60F3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0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B45CD7-BC7F-42F0-8B66-37EA7CD3F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67C099D-CD68-4FC3-A0C4-7C4319BCB2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23BD36C-D31C-46D9-8A66-6734FCEA70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66F56C2-371D-4E3E-9817-8EF1117CA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ADA9-2209-4C84-B365-9BF459E9AA7C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491184-8755-4092-A61C-2B07CCD3A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EF92393-6CCF-44EA-BAC7-C1852CD64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F4A55-A363-48FD-8739-833FCA60F3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226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5118C0-BBB2-4B6E-BB01-82723FC28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0D944B-FC4A-4EE8-A61F-579D658FFF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2E38D6-D30A-4CAD-B578-CBA71DC7CF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9ADA9-2209-4C84-B365-9BF459E9AA7C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E1A3EAA-EE46-42FA-ABA1-2C8DD3EAA6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985A50-3118-4330-95D1-07F38AD71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1F4A55-A363-48FD-8739-833FCA60F3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29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6BC535-D9F7-4974-B2FA-2D72B6B18A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36" y="2823358"/>
            <a:ext cx="12150437" cy="4462812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r>
              <a:rPr lang="ru-RU" b="1" dirty="0"/>
              <a:t>Особенности учебно-воспитательной работы, направленной на развитие культуры творческой деятельности студентов</a:t>
            </a:r>
            <a:br>
              <a:rPr lang="ru-RU" dirty="0"/>
            </a:br>
            <a:r>
              <a:rPr lang="ru-RU" sz="2700" b="1" dirty="0"/>
              <a:t>Докладчик: </a:t>
            </a:r>
            <a:br>
              <a:rPr lang="ru-RU" sz="2700" b="1" dirty="0"/>
            </a:br>
            <a:r>
              <a:rPr lang="ru-RU" sz="2700" b="1" u="sng" dirty="0"/>
              <a:t>Караева Альбина Маирбековна</a:t>
            </a:r>
            <a:br>
              <a:rPr lang="ru-RU" sz="2700" b="1" dirty="0"/>
            </a:br>
            <a:br>
              <a:rPr lang="ru-RU" sz="4900" dirty="0"/>
            </a:br>
            <a:r>
              <a:rPr lang="ru-RU" sz="3600" dirty="0"/>
              <a:t>Владикавказ 2018</a:t>
            </a:r>
            <a:br>
              <a:rPr lang="ru-RU" sz="5400" dirty="0"/>
            </a:br>
            <a:endParaRPr lang="ru-RU" sz="49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B295F1D-70FF-42A2-A4A2-0E20AA705766}"/>
              </a:ext>
            </a:extLst>
          </p:cNvPr>
          <p:cNvSpPr/>
          <p:nvPr/>
        </p:nvSpPr>
        <p:spPr>
          <a:xfrm>
            <a:off x="299155" y="0"/>
            <a:ext cx="11684000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МИНИСТЕРСТВО ЗДРАВООХРАНЕНИЯ РСО-АЛАНИЯ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ГОСУДАРСТВЕННОЕ  БЮДЖЕТНОЕ  ПРОФЕССИОНАЛЬНОЕ ОБРАЗОВАТЕЛЬНОЕ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УЧРЕЖДЕНИЕ «СЕВЕРО- ОСЕТИНСКИЙ ГОСУДАРСТВЕННЫЙ  МЕДИЦИНСКИЙ КОЛЛЕДЖ»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924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BB72069-F87B-4116-AA15-EEB5DCB062A8}"/>
              </a:ext>
            </a:extLst>
          </p:cNvPr>
          <p:cNvSpPr/>
          <p:nvPr/>
        </p:nvSpPr>
        <p:spPr>
          <a:xfrm>
            <a:off x="1114301" y="508905"/>
            <a:ext cx="9963398" cy="5840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Динамизм и противоречивость развития социокультурной ситуации в современном обществе влечет за собой переосмысление эволюции образовательных процессов с позиции интеграции образования и культуры. Для профессионального образования усиление культурных функций становится условием его дальнейшего продуктивного функционирования как сферы гуманитарной культурно-творческой практики, обеспечивающей качество общественного и личностного самосознания.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14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A98462-6C70-4D87-8CBB-F34D6B795BD7}"/>
              </a:ext>
            </a:extLst>
          </p:cNvPr>
          <p:cNvSpPr/>
          <p:nvPr/>
        </p:nvSpPr>
        <p:spPr>
          <a:xfrm>
            <a:off x="1132114" y="0"/>
            <a:ext cx="99277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Одним из ключевых принципов учебной деятельности выступает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культуросообразность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3200" dirty="0"/>
          </a:p>
        </p:txBody>
      </p:sp>
      <p:pic>
        <p:nvPicPr>
          <p:cNvPr id="1026" name="Picture 2" descr="https://allyslide.com/thumbs/62812e09ae3be7ff4c81392dad71801b/img10.jpg">
            <a:extLst>
              <a:ext uri="{FF2B5EF4-FFF2-40B4-BE49-F238E27FC236}">
                <a16:creationId xmlns:a16="http://schemas.microsoft.com/office/drawing/2014/main" id="{C713AD72-0A24-48D2-A40B-AD200FC52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7218"/>
            <a:ext cx="6788726" cy="5091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omk15.ru/_data/files.thumb/6/5/659889975d75e1b_334.4e3a1e4dde_g-middle.jpg">
            <a:extLst>
              <a:ext uri="{FF2B5EF4-FFF2-40B4-BE49-F238E27FC236}">
                <a16:creationId xmlns:a16="http://schemas.microsoft.com/office/drawing/2014/main" id="{60CCFE70-AC14-41DB-A31F-81A02D55B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6866" y="1077218"/>
            <a:ext cx="4490084" cy="411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somk15.ru/_data/files.thumb/3/f/3f89690234457bd_350.672cea90c1_g-middle.jpg">
            <a:extLst>
              <a:ext uri="{FF2B5EF4-FFF2-40B4-BE49-F238E27FC236}">
                <a16:creationId xmlns:a16="http://schemas.microsoft.com/office/drawing/2014/main" id="{0CA05601-CD78-4A49-B135-95A7522F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075" y="3429000"/>
            <a:ext cx="4512143" cy="338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7145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02D3373-543F-448E-A9E4-D2F73020F6A0}"/>
              </a:ext>
            </a:extLst>
          </p:cNvPr>
          <p:cNvSpPr/>
          <p:nvPr/>
        </p:nvSpPr>
        <p:spPr>
          <a:xfrm>
            <a:off x="308758" y="277091"/>
            <a:ext cx="832353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Каким образом необходимо действовать в практике педагогического процесса, преследуя цель формирования не просто знаний, умений и навыков, а именно культуры учебной деятельности? </a:t>
            </a:r>
            <a:endParaRPr lang="ru-RU" sz="28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319890F9-99B4-491B-8A7D-B781CD308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2743" y="-1"/>
            <a:ext cx="3309257" cy="441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2">
            <a:extLst>
              <a:ext uri="{FF2B5EF4-FFF2-40B4-BE49-F238E27FC236}">
                <a16:creationId xmlns:a16="http://schemas.microsoft.com/office/drawing/2014/main" id="{E3F7502B-3A20-4E55-BBD7-DB974B577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193" y="2817416"/>
            <a:ext cx="3003550" cy="4005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2">
            <a:extLst>
              <a:ext uri="{FF2B5EF4-FFF2-40B4-BE49-F238E27FC236}">
                <a16:creationId xmlns:a16="http://schemas.microsoft.com/office/drawing/2014/main" id="{4CFC2B2C-B65C-47BA-AFDA-D553563D0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655" y="2802262"/>
            <a:ext cx="3672505" cy="4020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655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4C5A600-E72C-4295-8D02-042D36E0CBD6}"/>
              </a:ext>
            </a:extLst>
          </p:cNvPr>
          <p:cNvSpPr/>
          <p:nvPr/>
        </p:nvSpPr>
        <p:spPr>
          <a:xfrm>
            <a:off x="0" y="121400"/>
            <a:ext cx="12096997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/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Приоритетные направления в решении </a:t>
            </a:r>
          </a:p>
          <a:p>
            <a:pPr indent="450215" algn="ctr"/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актуальной задачи.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Прежде всего – значительное увеличение времени, отводимого учебным планом как на традиционные, так и на относительно новые для профессиональной школы дисциплины гуманитарного цикла.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важно, чтобы материал всех учебных дисциплин был наполнен культурологическим содержанием. </a:t>
            </a:r>
          </a:p>
        </p:txBody>
      </p:sp>
      <p:pic>
        <p:nvPicPr>
          <p:cNvPr id="2050" name="Picture 2" descr="http://somk15.ru/_data/files.thumb/f/c/fc9a251398559b1_457.9843d318fd_g-middle.jpg">
            <a:extLst>
              <a:ext uri="{FF2B5EF4-FFF2-40B4-BE49-F238E27FC236}">
                <a16:creationId xmlns:a16="http://schemas.microsoft.com/office/drawing/2014/main" id="{15959B53-B0C1-4AFE-BC91-618BED24A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687" y="2505695"/>
            <a:ext cx="7737433" cy="4352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242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80D81B4-0443-46E1-8232-D6091F17B321}"/>
              </a:ext>
            </a:extLst>
          </p:cNvPr>
          <p:cNvSpPr/>
          <p:nvPr/>
        </p:nvSpPr>
        <p:spPr>
          <a:xfrm>
            <a:off x="722413" y="250189"/>
            <a:ext cx="1074716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Важным условием реализации культурологической составляющей учебной деятельности студентов выступает их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духовно-нравственное развитие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3600" dirty="0"/>
          </a:p>
        </p:txBody>
      </p:sp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08081A9E-724F-4176-9DAD-E502483A6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62" y="2311109"/>
            <a:ext cx="5932136" cy="444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2" descr="http://somk15.ru/_data/files.thumb/0/2/023952ab69d5a20_346.86183759f6_g-middle.jpg">
            <a:extLst>
              <a:ext uri="{FF2B5EF4-FFF2-40B4-BE49-F238E27FC236}">
                <a16:creationId xmlns:a16="http://schemas.microsoft.com/office/drawing/2014/main" id="{FAFAA1EE-9DA6-4D57-BC08-B066566C61A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://somk15.ru/_data/files.thumb/0/2/023952ab69d5a20_346.86183759f6_g-middle.jpg">
            <a:extLst>
              <a:ext uri="{FF2B5EF4-FFF2-40B4-BE49-F238E27FC236}">
                <a16:creationId xmlns:a16="http://schemas.microsoft.com/office/drawing/2014/main" id="{40ECE2B5-7198-4F7A-ACB7-42716F55B21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http://somk15.ru/_data/files.thumb/0/2/023952ab69d5a20_346.86183759f6_g-middle.jpg">
            <a:extLst>
              <a:ext uri="{FF2B5EF4-FFF2-40B4-BE49-F238E27FC236}">
                <a16:creationId xmlns:a16="http://schemas.microsoft.com/office/drawing/2014/main" id="{AD876509-8B16-4CB8-AEFF-0384FF5C0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2308018"/>
            <a:ext cx="5932136" cy="4452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9337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D6B5CBD-4962-4CD3-9063-02150DE0A669}"/>
              </a:ext>
            </a:extLst>
          </p:cNvPr>
          <p:cNvSpPr/>
          <p:nvPr/>
        </p:nvSpPr>
        <p:spPr>
          <a:xfrm>
            <a:off x="5460836" y="692019"/>
            <a:ext cx="653126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В основу формирования культуры учебной деятельности должен быть положен принцип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культуросообразности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, согласно которому в содержание данного процесса включаются средства, формы и методы, дающие возможность не только репродуцировать культуру, но и открывать новые ее грани. </a:t>
            </a:r>
            <a:endParaRPr lang="ru-RU" sz="32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E630536-C80D-4C71-AD28-12CFA6BE1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91" y="1258782"/>
            <a:ext cx="5177641" cy="3883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7886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1BAB6E4-30F7-438A-85A7-2B19080413AB}"/>
              </a:ext>
            </a:extLst>
          </p:cNvPr>
          <p:cNvSpPr/>
          <p:nvPr/>
        </p:nvSpPr>
        <p:spPr>
          <a:xfrm>
            <a:off x="122711" y="0"/>
            <a:ext cx="11946577" cy="6378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2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Необходимость воплощения рассмотренных аспектов в педагогической практике актуализирует проблему разработки специализированных образовательных стандартов для профессиональной школы, направленных на формирование культуры учебной деятельности студентов, которые на сегодняшний момент, к сожалению, отсутствуют. Очевидно, что эта </a:t>
            </a:r>
            <a:r>
              <a:rPr lang="ru-RU" sz="2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 </a:t>
            </a:r>
            <a:r>
              <a:rPr lang="ru-RU" sz="2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может быть решена одномоментно, она требует существенной перестройки системы образования в целом и научно-теоретического обоснования данного процесса. Однако нет сомнения, что ориентация реформы профессионального образования на реализацию культурологического потенциала учебной деятельности в профессиональной подготовке будущего специалиста является одним из наиболее актуальных и перспективных направлений дальнейшего развития.</a:t>
            </a:r>
            <a:endParaRPr lang="ru-RU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989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6BD3D89-3881-4661-8D67-64D4E4C4DF99}"/>
              </a:ext>
            </a:extLst>
          </p:cNvPr>
          <p:cNvSpPr/>
          <p:nvPr/>
        </p:nvSpPr>
        <p:spPr>
          <a:xfrm>
            <a:off x="2856459" y="2429559"/>
            <a:ext cx="6479081" cy="99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Благодарю за внимание!</a:t>
            </a: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1086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291</Words>
  <Application>Microsoft Office PowerPoint</Application>
  <PresentationFormat>Широкоэкранный</PresentationFormat>
  <Paragraphs>15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           Особенности учебно-воспитательной работы, направленной на развитие культуры творческой деятельности студентов Докладчик:  Караева Альбина Маирбековна  Владикавказ 2018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учебно-воспитательной работы, направленной на развитие культуры творческой деятельности студентов Докладчик: Караева Альбина Маирбековна </dc:title>
  <dc:creator>Альбина Караева</dc:creator>
  <cp:lastModifiedBy>Альбина Караева</cp:lastModifiedBy>
  <cp:revision>27</cp:revision>
  <dcterms:created xsi:type="dcterms:W3CDTF">2018-01-10T15:35:37Z</dcterms:created>
  <dcterms:modified xsi:type="dcterms:W3CDTF">2018-01-12T07:00:53Z</dcterms:modified>
</cp:coreProperties>
</file>