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7" r:id="rId3"/>
    <p:sldId id="258" r:id="rId4"/>
    <p:sldId id="271" r:id="rId5"/>
    <p:sldId id="269" r:id="rId6"/>
    <p:sldId id="270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8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1500C-8F6A-4928-AE7F-BD2FD7E9397C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46D754-228F-4AEF-A1E3-2D214984BB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802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46D754-228F-4AEF-A1E3-2D214984BB4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505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3C27-274D-428A-8A35-8A0B1D304755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E18C-3E2A-4263-943A-47E951597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712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3C27-274D-428A-8A35-8A0B1D304755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E18C-3E2A-4263-943A-47E951597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243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3C27-274D-428A-8A35-8A0B1D304755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E18C-3E2A-4263-943A-47E951597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854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75025"/>
            <a:ext cx="9576263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50848" y="1385316"/>
            <a:ext cx="9290304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059680" y="1267730"/>
            <a:ext cx="207264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181600" y="1267731"/>
            <a:ext cx="18288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7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242560" y="1327188"/>
            <a:ext cx="170688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defTabSz="457200"/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 defTabSz="457200"/>
              <a:t>30.03.2022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73249" y="5211060"/>
            <a:ext cx="5905500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1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018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30.03.2022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130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75025"/>
            <a:ext cx="9576263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50848" y="1385316"/>
            <a:ext cx="9290304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059680" y="1267730"/>
            <a:ext cx="207264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181600" y="1267731"/>
            <a:ext cx="18288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42560" y="1325880"/>
            <a:ext cx="170688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/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 defTabSz="457200"/>
              <a:t>30.03.2022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72905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pPr defTabSz="457200"/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pPr defTabSz="457200"/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4974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5360" y="2103120"/>
            <a:ext cx="48768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9840" y="2103120"/>
            <a:ext cx="48768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30.03.2022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541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5360" y="2074334"/>
            <a:ext cx="48768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5360" y="2755898"/>
            <a:ext cx="48768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2074334"/>
            <a:ext cx="48768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840" y="2756581"/>
            <a:ext cx="48768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30.03.2022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521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30.03.2022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427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30.03.2022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5910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173736"/>
            <a:ext cx="8531352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7" y="173736"/>
            <a:ext cx="292608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1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1968" y="907143"/>
            <a:ext cx="7238475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1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30.03.2022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 defTabSz="457200"/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310086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457200"/>
            <a:fld id="{B19B0651-EE4F-4900-A07F-96A6BFA9D0F0}" type="slidenum">
              <a:rPr lang="ru-RU" smtClean="0"/>
              <a:pPr defTabSz="45720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7" y="274320"/>
            <a:ext cx="265176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75910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3C27-274D-428A-8A35-8A0B1D304755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E18C-3E2A-4263-943A-47E951597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1597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7" y="173736"/>
            <a:ext cx="292608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173736"/>
            <a:ext cx="8531352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defTabSz="457200"/>
            <a:fld id="{B4C71EC6-210F-42DE-9C53-41977AD35B3D}" type="datetimeFigureOut">
              <a:rPr lang="ru-RU" smtClean="0"/>
              <a:pPr defTabSz="45720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309360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457200"/>
            <a:fld id="{B19B0651-EE4F-4900-A07F-96A6BFA9D0F0}" type="slidenum">
              <a:rPr lang="ru-RU" smtClean="0"/>
              <a:pPr defTabSz="45720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9157547" y="274320"/>
            <a:ext cx="265176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749106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30.03.2022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1826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30.03.2022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445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3C27-274D-428A-8A35-8A0B1D304755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E18C-3E2A-4263-943A-47E951597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374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3C27-274D-428A-8A35-8A0B1D304755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E18C-3E2A-4263-943A-47E951597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647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3C27-274D-428A-8A35-8A0B1D304755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E18C-3E2A-4263-943A-47E951597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390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3C27-274D-428A-8A35-8A0B1D304755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E18C-3E2A-4263-943A-47E951597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47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3C27-274D-428A-8A35-8A0B1D304755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E18C-3E2A-4263-943A-47E951597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748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3C27-274D-428A-8A35-8A0B1D304755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E18C-3E2A-4263-943A-47E951597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605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3C27-274D-428A-8A35-8A0B1D304755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E18C-3E2A-4263-943A-47E951597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776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C3C27-274D-428A-8A35-8A0B1D304755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0E18C-3E2A-4263-943A-47E951597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35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173736"/>
            <a:ext cx="11722608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5360" y="642594"/>
            <a:ext cx="1024128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5360" y="2103120"/>
            <a:ext cx="1024128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3024" y="6309360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30.03.2022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62528" y="6309360"/>
            <a:ext cx="5266944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1176" y="6309360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355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7F8F455-7A33-4C98-86F8-A2148922C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ru-RU">
              <a:solidFill>
                <a:prstClr val="black"/>
              </a:solidFill>
              <a:latin typeface="Century Gothic" panose="020B0502020202020204"/>
            </a:endParaRPr>
          </a:p>
        </p:txBody>
      </p:sp>
      <p:pic>
        <p:nvPicPr>
          <p:cNvPr id="1025" name="Рисунок 1" descr="20180208_151159">
            <a:extLst>
              <a:ext uri="{FF2B5EF4-FFF2-40B4-BE49-F238E27FC236}">
                <a16:creationId xmlns:a16="http://schemas.microsoft.com/office/drawing/2014/main" id="{D831F395-326D-4CA4-BAE5-6F43A656E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46" y="447318"/>
            <a:ext cx="1449510" cy="145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8182C9-30C4-48E0-98EB-6646CE7306BF}"/>
              </a:ext>
            </a:extLst>
          </p:cNvPr>
          <p:cNvSpPr txBox="1"/>
          <p:nvPr/>
        </p:nvSpPr>
        <p:spPr>
          <a:xfrm>
            <a:off x="2542334" y="339950"/>
            <a:ext cx="6966520" cy="1672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lnSpc>
                <a:spcPct val="150000"/>
              </a:lnSpc>
              <a:spcAft>
                <a:spcPts val="800"/>
              </a:spcAft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 БЮДЖЕТНОЕ ПРОФЕССИОНАЛЬННОЕ ОБРАЗОВАТЕЛЬНОЕ УЧРЕЖДЕНИЕ </a:t>
            </a:r>
            <a:endParaRPr lang="ru-RU" sz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457200">
              <a:lnSpc>
                <a:spcPct val="150000"/>
              </a:lnSpc>
              <a:spcAft>
                <a:spcPts val="800"/>
              </a:spcAft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«СЕВЕРО - ОСЕТИНСКИЙ    МЕДИЦИНСКИЙ КОЛЛЕДЖ» МИНИСТЕРСТВА ЗДРАВООХРАНЕНИЯ РСО-АЛАНИЯ</a:t>
            </a:r>
            <a:endParaRPr lang="ru-RU" sz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A3045F-849B-4D78-9814-B82ED282729F}"/>
              </a:ext>
            </a:extLst>
          </p:cNvPr>
          <p:cNvSpPr txBox="1"/>
          <p:nvPr/>
        </p:nvSpPr>
        <p:spPr>
          <a:xfrm>
            <a:off x="1322440" y="1938888"/>
            <a:ext cx="9406307" cy="2375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lnSpc>
                <a:spcPct val="150000"/>
              </a:lnSpc>
              <a:spcAft>
                <a:spcPts val="800"/>
              </a:spcAft>
              <a:tabLst>
                <a:tab pos="2250440" algn="l"/>
              </a:tabLst>
            </a:pP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Доклад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10260" indent="-810260" algn="just" defTabSz="457200">
              <a:lnSpc>
                <a:spcPct val="150000"/>
              </a:lnSpc>
              <a:spcAft>
                <a:spcPts val="800"/>
              </a:spcAft>
              <a:tabLst>
                <a:tab pos="2250440" algn="l"/>
              </a:tabLst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тему: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как средство диагностики и оценки результатов умения проецировать знания на профессиональную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655AEF-D72C-46FD-B7C5-05C2571CD506}"/>
              </a:ext>
            </a:extLst>
          </p:cNvPr>
          <p:cNvSpPr txBox="1"/>
          <p:nvPr/>
        </p:nvSpPr>
        <p:spPr>
          <a:xfrm>
            <a:off x="8701684" y="5527095"/>
            <a:ext cx="5004048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107000"/>
              </a:lnSpc>
              <a:spcAft>
                <a:spcPts val="800"/>
              </a:spcAft>
              <a:tabLst>
                <a:tab pos="2250440" algn="l"/>
              </a:tabLst>
            </a:pPr>
            <a:r>
              <a:rPr lang="ru-RU" sz="24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М.С</a:t>
            </a:r>
            <a:r>
              <a:rPr lang="ru-RU" sz="2400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b="1" u="sng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Зангиева</a:t>
            </a:r>
            <a:endParaRPr lang="ru-RU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Фармац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5949" y="455407"/>
            <a:ext cx="1449429" cy="144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90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Преимущества деловых игр по сравнению с традиционным обучением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98279"/>
            <a:ext cx="10515600" cy="4351338"/>
          </a:xfrm>
        </p:spPr>
        <p:txBody>
          <a:bodyPr>
            <a:norm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«В игре воссоздаются основные закономерности профессиональной деятельности и профессионального мышления . 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«Метод деловых игр представляет собой не что иное, как специально организованную деятельность по 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операционализации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теоретических знаний, переводу их в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контекст. </a:t>
            </a:r>
          </a:p>
        </p:txBody>
      </p:sp>
    </p:spTree>
    <p:extLst>
      <p:ext uri="{BB962C8B-B14F-4D97-AF65-F5344CB8AC3E}">
        <p14:creationId xmlns:p14="http://schemas.microsoft.com/office/powerpoint/2010/main" val="306341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Методологические трудности и зоны риска при </a:t>
            </a:r>
            <a:r>
              <a:rPr lang="ru-RU" b="1" dirty="0" smtClean="0">
                <a:solidFill>
                  <a:srgbClr val="FF0000"/>
                </a:solidFill>
              </a:rPr>
              <a:t>использовании игровых технологий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отсутствие </a:t>
            </a:r>
            <a:r>
              <a:rPr lang="ru-RU" dirty="0"/>
              <a:t>общепринятой </a:t>
            </a:r>
            <a:r>
              <a:rPr lang="ru-RU" dirty="0" smtClean="0"/>
              <a:t>концепции </a:t>
            </a:r>
            <a:r>
              <a:rPr lang="ru-RU" dirty="0"/>
              <a:t>деловой игры;</a:t>
            </a:r>
          </a:p>
          <a:p>
            <a:r>
              <a:rPr lang="ru-RU" dirty="0" smtClean="0"/>
              <a:t> </a:t>
            </a:r>
            <a:r>
              <a:rPr lang="ru-RU" dirty="0"/>
              <a:t>некритическое заимствование технологий деловых игр при перенесении их в разные дисциплинарные практики;</a:t>
            </a:r>
          </a:p>
          <a:p>
            <a:r>
              <a:rPr lang="ru-RU" dirty="0" smtClean="0"/>
              <a:t> </a:t>
            </a:r>
            <a:r>
              <a:rPr lang="ru-RU" dirty="0"/>
              <a:t>методологические трудности в оценке эффективности разных видов деловых игр;</a:t>
            </a:r>
          </a:p>
          <a:p>
            <a:r>
              <a:rPr lang="ru-RU" dirty="0" smtClean="0"/>
              <a:t>трудности </a:t>
            </a:r>
            <a:r>
              <a:rPr lang="ru-RU" dirty="0"/>
              <a:t>воспроизведения и тиражирования деловых игр, из-за отсутствия их целостных описаний</a:t>
            </a:r>
          </a:p>
          <a:p>
            <a:r>
              <a:rPr lang="ru-RU" dirty="0" smtClean="0"/>
              <a:t> </a:t>
            </a:r>
            <a:r>
              <a:rPr lang="ru-RU" dirty="0"/>
              <a:t>опережение эмпирическими разработками деловых игр их теоретических описаний.</a:t>
            </a:r>
          </a:p>
          <a:p>
            <a:r>
              <a:rPr lang="ru-RU" dirty="0" smtClean="0"/>
              <a:t> </a:t>
            </a:r>
            <a:r>
              <a:rPr lang="ru-RU" dirty="0"/>
              <a:t>социально-психологические «сбои» в деловой игре.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ru-RU" dirty="0"/>
              <a:t>а) личностные отношения вне игры переносятся в игру…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ru-RU" dirty="0"/>
              <a:t>б) конфликт, возникший в рамках игровых ролей, затрагивает отношения и вне игры…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ru-RU" dirty="0"/>
              <a:t>в) кто-либо из участников игры «использует» игровые ситуации и взаимоотношения в группе для «решения» своих внутренних, глубоко личностных проблем…».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465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782" y="1294749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Деловые </a:t>
            </a:r>
            <a:r>
              <a:rPr lang="ru-RU" dirty="0"/>
              <a:t>игры достаточно трудоемкая и </a:t>
            </a:r>
            <a:r>
              <a:rPr lang="ru-RU" dirty="0" err="1"/>
              <a:t>ресурсо</a:t>
            </a:r>
            <a:r>
              <a:rPr lang="ru-RU" dirty="0"/>
              <a:t>-затратная форма обучения, поэтому ее стоит использовать только в тех случаях, когда иными формами и методами обучения невозможно достичь поставленных образовательных целей. Это означает, </a:t>
            </a:r>
            <a:r>
              <a:rPr lang="ru-RU" dirty="0" smtClean="0"/>
              <a:t>чт.</a:t>
            </a:r>
          </a:p>
          <a:p>
            <a:r>
              <a:rPr lang="ru-RU" dirty="0" smtClean="0"/>
              <a:t>Деловые </a:t>
            </a:r>
            <a:r>
              <a:rPr lang="ru-RU" dirty="0"/>
              <a:t>игры имеет смысл использовать в тех случаях, когда важны:</a:t>
            </a:r>
            <a:br>
              <a:rPr lang="ru-RU" dirty="0"/>
            </a:br>
            <a:r>
              <a:rPr lang="ru-RU" dirty="0"/>
              <a:t>– «получение  и оценка целостного опыта выполнения будущей профессиональной деятельности…;</a:t>
            </a:r>
            <a:br>
              <a:rPr lang="ru-RU" dirty="0"/>
            </a:br>
            <a:r>
              <a:rPr lang="ru-RU" dirty="0"/>
              <a:t>– систематизация… в целостную систему уже имеющихся у обучающихся наметок к умениям и навыкам… ;</a:t>
            </a:r>
            <a:br>
              <a:rPr lang="ru-RU" dirty="0"/>
            </a:br>
            <a:r>
              <a:rPr lang="ru-RU" dirty="0"/>
              <a:t>– получение опыта социальных отношений… ;</a:t>
            </a:r>
            <a:br>
              <a:rPr lang="ru-RU" dirty="0"/>
            </a:br>
            <a:r>
              <a:rPr lang="ru-RU" dirty="0"/>
              <a:t>– формирование профессионального творческого мышления…» </a:t>
            </a:r>
          </a:p>
          <a:p>
            <a:r>
              <a:rPr lang="ru-RU" dirty="0" smtClean="0"/>
              <a:t> </a:t>
            </a:r>
            <a:r>
              <a:rPr lang="ru-RU" dirty="0"/>
              <a:t>«Внедрение в учебный процесс хотя бы одной игры… приводит к необходимости перестройки всей используемой преподавателем методики обучения…».</a:t>
            </a:r>
            <a:br>
              <a:rPr lang="ru-RU" dirty="0"/>
            </a:b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82339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"Санитарный режим аптеки и создание асептических условий изготовления  лекарственных препаратов";</a:t>
            </a:r>
            <a:endParaRPr lang="ru-RU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"Работа рецептурно-производственного отдела аптеки";</a:t>
            </a:r>
            <a:endParaRPr lang="ru-RU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"Водные извлечения из лекарственного растительного сырья";</a:t>
            </a:r>
            <a:endParaRPr lang="ru-RU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"Фармацевтическая несовместимость ингредиентов в современной рецептуре аптек";</a:t>
            </a:r>
            <a:endParaRPr lang="ru-RU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"Гомеопатическая фармация";</a:t>
            </a:r>
            <a:endParaRPr lang="ru-RU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«Моделирование межличностных отношений»;</a:t>
            </a:r>
            <a:endParaRPr lang="ru-RU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«Этика общения фармацевтического работника с врачом»;</a:t>
            </a:r>
            <a:endParaRPr lang="ru-RU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«Оценка конкурентоспособности аптеки»;</a:t>
            </a:r>
            <a:endParaRPr lang="ru-RU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«Потребители медицинских и фармацевтических товаров и услуг (маркетинговые исследования потребителей медицинских и фармацевтических товаров и услуг)»  и т д</a:t>
            </a:r>
            <a:endParaRPr lang="ru-RU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785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whatsapp.com/e876aa99-bae8-4f58-b6fb-60ff42ac990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e876aa99-bae8-4f58-b6fb-60ff42ac990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blob:https://web.whatsapp.com/e876aa99-bae8-4f58-b6fb-60ff42ac990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blob:https://web.whatsapp.com/e876aa99-bae8-4f58-b6fb-60ff42ac9901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blob:https://web.whatsapp.com/2d7e1c03-d5e8-4853-b74f-067282b38f07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062" y="84841"/>
            <a:ext cx="4395194" cy="3296396"/>
          </a:xfrm>
          <a:prstGeom prst="rect">
            <a:avLst/>
          </a:prstGeom>
        </p:spPr>
      </p:pic>
      <p:pic>
        <p:nvPicPr>
          <p:cNvPr id="11" name="Рисунок 10" descr="GbqcnBcr0A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0375" y="297241"/>
            <a:ext cx="5453373" cy="63920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062" y="3493247"/>
            <a:ext cx="4395194" cy="322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4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wo Hands Holding Earth On Blue Stock Photo (Edit Now) 26929122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53"/>
          <a:stretch/>
        </p:blipFill>
        <p:spPr bwMode="auto">
          <a:xfrm>
            <a:off x="-109086" y="0"/>
            <a:ext cx="12301086" cy="674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3395" y="5532437"/>
            <a:ext cx="10515600" cy="132556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Благодарю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9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6679" y="1256209"/>
            <a:ext cx="9839068" cy="4590409"/>
          </a:xfrm>
        </p:spPr>
        <p:txBody>
          <a:bodyPr>
            <a:normAutofit fontScale="92500" lnSpcReduction="10000"/>
          </a:bodyPr>
          <a:lstStyle/>
          <a:p>
            <a:pPr marR="142240" indent="0" algn="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– наивысшая ступень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42240" indent="0" algn="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научного исследования.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42240" indent="0" algn="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Альберт Эйнштейн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07000"/>
              </a:lnSpc>
              <a:spcAft>
                <a:spcPts val="0"/>
              </a:spcAft>
              <a:buNone/>
            </a:pPr>
            <a:endParaRPr lang="ru-RU" i="1" dirty="0" smtClean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Скажи мне - и я забуду.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Покажи мне - и я запомню.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Вовлеки меня – и я научусь!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Восточная мудрость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074" name="Picture 2" descr="https://cf.ppt-online.org/files/slide/g/g4GSelV6JkPZ19iWY5pMrzhNdLmUtajwI32TKA/slide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47" r="7833"/>
          <a:stretch/>
        </p:blipFill>
        <p:spPr bwMode="auto">
          <a:xfrm>
            <a:off x="0" y="2181722"/>
            <a:ext cx="7703127" cy="451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25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Игровые Симуляция как интерактивная технология обуч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10515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4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cf.ppt-online.org/files/slide/g/g4GSelV6JkPZ19iWY5pMrzhNdLmUtajwI32TKA/slide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93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65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Пирамида обучения: как запомнить что-то раз и навсег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448" y="190500"/>
            <a:ext cx="95250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44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Эффективность урока «Упаковка и товарный знак, важно ли это?»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198" y="1791855"/>
            <a:ext cx="5383184" cy="310341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75491" y="4895273"/>
            <a:ext cx="5430982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1. 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Эффективность урока «Противовирусные средства»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Эффективность деловой игры «Мой бизнес»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454" y="1791855"/>
            <a:ext cx="5209309" cy="310341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6465454" y="5385984"/>
            <a:ext cx="5144654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2.  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Эффективность деловой игры 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Фармацевтическое консультирование при вирусных инфекциях»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69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Игра </a:t>
            </a:r>
            <a:r>
              <a:rPr lang="ru-RU" b="1" dirty="0"/>
              <a:t>«Фармацевтическое консультирование»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6383" y="1586563"/>
            <a:ext cx="4916054" cy="4351338"/>
          </a:xfrm>
        </p:spPr>
        <p:txBody>
          <a:bodyPr>
            <a:normAutofit fontScale="62500" lnSpcReduction="20000"/>
          </a:bodyPr>
          <a:lstStyle/>
          <a:p>
            <a:pPr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Студенты игроки должны уметь: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    Определить номенклатуру основных лекарственных средств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  Выбрать эффективные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фармакологические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средства и обосновать этот выбор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    Указать механизм действия выбранного средства.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    Осуществить рациональную замену отсутствующего лекарственного средства (фармакологические и фармакотерапевтические аналоги)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    Обосновать целесообразность комбинированной или комплексной фармакотерапии.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6" name="Picture 8" descr="Консультирование в аптеке: диаре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260" y="1027906"/>
            <a:ext cx="4277239" cy="536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88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 </a:t>
            </a:r>
            <a:r>
              <a:rPr lang="ru-RU" b="1" dirty="0"/>
              <a:t>Игра «Разгадай кроссворд».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4472" y="1825625"/>
            <a:ext cx="5239327" cy="4351338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горизонтали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Прозерин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противопоказан при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Отметить средство, применяемое для устранения миастении и атонии мочевого пузыря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Побочные эффекты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ганглиоблокаторов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Побочные эффекты М-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холинолитиков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это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Наиболее коротко действует на глаз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Отметить показания к применению антихолинэстеразных средств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14. Оптимален при морской и воздушной болезни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Гангилоблокатор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ультракороткого действия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вертикали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Атропин сильнее всего подавляет секрецию желёз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Оптимален при язвенной болезни желудка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При отравлении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развиваются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Антагонистом мускарина является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При отравлении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реактиваторы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хэ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сочетают с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Наиболее токсичен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Не изменяет просвет зрачка при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резобтивном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действии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Ганглиоблокатор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16. Для борьбы с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табакокурением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используют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965" y="1523999"/>
            <a:ext cx="3402012" cy="48398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941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5146" y="1456293"/>
            <a:ext cx="4343400" cy="435133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«Игра-цепочка»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29627" y="1456293"/>
            <a:ext cx="40708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Игра «Конференция» </a:t>
            </a:r>
            <a:endParaRPr lang="ru-RU" sz="2800" dirty="0"/>
          </a:p>
        </p:txBody>
      </p:sp>
      <p:sp>
        <p:nvSpPr>
          <p:cNvPr id="5" name="AutoShape 2" descr="Человечки презентаций обои и картинки на рабочий стол скачать бесплатно на  сайте pic2.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Человечки для презентации картинки, стоковые фото Человечки для презентации 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830" y="2540721"/>
            <a:ext cx="571500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На территории ЕАО работает программа по поддержке местных инициатив | РИА  Биробиджа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46" y="2181224"/>
            <a:ext cx="5715000" cy="467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6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авон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315</Words>
  <Application>Microsoft Office PowerPoint</Application>
  <PresentationFormat>Широкоэкранный</PresentationFormat>
  <Paragraphs>76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Courier New</vt:lpstr>
      <vt:lpstr>Garamond</vt:lpstr>
      <vt:lpstr>Times New Roman</vt:lpstr>
      <vt:lpstr>Wingdings</vt:lpstr>
      <vt:lpstr>Тема Office</vt:lpstr>
      <vt:lpstr>Савон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«Фармацевтическое консультирование» </vt:lpstr>
      <vt:lpstr> Игра «Разгадай кроссворд». </vt:lpstr>
      <vt:lpstr>Презентация PowerPoint</vt:lpstr>
      <vt:lpstr>Преимущества деловых игр по сравнению с традиционным обучением </vt:lpstr>
      <vt:lpstr>Методологические трудности и зоны риска при использовании игровых технологий 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9</cp:revision>
  <dcterms:created xsi:type="dcterms:W3CDTF">2022-03-29T08:52:47Z</dcterms:created>
  <dcterms:modified xsi:type="dcterms:W3CDTF">2022-03-30T08:51:46Z</dcterms:modified>
</cp:coreProperties>
</file>