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sldIdLst>
    <p:sldId id="313" r:id="rId2"/>
    <p:sldId id="257" r:id="rId3"/>
    <p:sldId id="258" r:id="rId4"/>
    <p:sldId id="261" r:id="rId5"/>
    <p:sldId id="262" r:id="rId6"/>
    <p:sldId id="263" r:id="rId7"/>
    <p:sldId id="264" r:id="rId8"/>
    <p:sldId id="268" r:id="rId9"/>
    <p:sldId id="280" r:id="rId10"/>
    <p:sldId id="281" r:id="rId11"/>
    <p:sldId id="265" r:id="rId12"/>
    <p:sldId id="271" r:id="rId13"/>
    <p:sldId id="267" r:id="rId14"/>
    <p:sldId id="270" r:id="rId15"/>
    <p:sldId id="272" r:id="rId16"/>
    <p:sldId id="277" r:id="rId17"/>
    <p:sldId id="278" r:id="rId18"/>
    <p:sldId id="282" r:id="rId19"/>
    <p:sldId id="283" r:id="rId20"/>
    <p:sldId id="284" r:id="rId21"/>
    <p:sldId id="292" r:id="rId22"/>
    <p:sldId id="285" r:id="rId23"/>
    <p:sldId id="287" r:id="rId24"/>
    <p:sldId id="299" r:id="rId25"/>
    <p:sldId id="300" r:id="rId26"/>
    <p:sldId id="301" r:id="rId27"/>
    <p:sldId id="289" r:id="rId28"/>
    <p:sldId id="293" r:id="rId29"/>
    <p:sldId id="305" r:id="rId30"/>
    <p:sldId id="303" r:id="rId31"/>
    <p:sldId id="304" r:id="rId32"/>
    <p:sldId id="306" r:id="rId33"/>
    <p:sldId id="307" r:id="rId34"/>
    <p:sldId id="308" r:id="rId35"/>
    <p:sldId id="309" r:id="rId36"/>
    <p:sldId id="310" r:id="rId37"/>
    <p:sldId id="311" r:id="rId38"/>
    <p:sldId id="315" r:id="rId39"/>
    <p:sldId id="275" r:id="rId40"/>
    <p:sldId id="314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ECE64-9BB4-44CE-BF22-461934941333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BFDEA-7803-4F64-8B03-3325171E1B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856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5BFDEA-7803-4F64-8B03-3325171E1BB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219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5BFDEA-7803-4F64-8B03-3325171E1BB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907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5BFDEA-7803-4F64-8B03-3325171E1BB9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012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7E2-C2BA-4776-8826-02DE59F8E5AB}" type="datetime1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119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3E677-A159-4257-B982-49FB24A70F62}" type="datetime1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6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1ED7F-D01A-4B37-9027-05D2BDC1870D}" type="datetime1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17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57458-E969-49DD-A3FE-101CD366E7A9}" type="datetime1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09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438F-D525-4EED-8D79-2B1571B95589}" type="datetime1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033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E6A-7AC8-4899-B157-78A982335043}" type="datetime1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94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C834-1164-4F83-8ED1-34F5DC764A48}" type="datetime1">
              <a:rPr lang="ru-RU" smtClean="0"/>
              <a:t>08.02.2023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85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034D4-42F1-4B88-9C92-A662463CCDEB}" type="datetime1">
              <a:rPr lang="ru-RU" smtClean="0"/>
              <a:t>08.02.2023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778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C6758-B49D-4550-A70D-F440000829AC}" type="datetime1">
              <a:rPr lang="ru-RU" smtClean="0"/>
              <a:t>08.02.2023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423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BF7E1-5B86-4F29-A960-D1B08F22DB96}" type="datetime1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52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0A6CC-CE70-47F8-A248-B4F96FA069EA}" type="datetime1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71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32243-A9F8-42E4-AD31-349951DC511B}" type="datetime1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655F-0F35-4DAA-8ED8-41FD5AE322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83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://studyinrussia.ru/study-in-russia/universities/mipt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9254" y="3133996"/>
            <a:ext cx="6858000" cy="17907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Научно-практическая конференция, посвященная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дню российской науки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019800"/>
            <a:ext cx="6109855" cy="35502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Владикавказ 2023г.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644236" y="1292953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pic>
        <p:nvPicPr>
          <p:cNvPr id="1025" name="Рисунок 4" descr="20180208_15115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158" y="888527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48115" y="1602902"/>
            <a:ext cx="7558608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 БЮДЖЕТНОЕ  ПРОФЕССИОНАЛЬНОЕ ОБРАЗОВАТЕЛЬНОЕ УЧРЕЖДЕНИЕ</a:t>
            </a:r>
            <a:endParaRPr lang="ru-RU" altLang="ru-RU" sz="750" dirty="0"/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«СЕВЕРО - ОСЕТИНСКИЙ   МЕДИЦИНСКИЙ КОЛЛЕДЖ»</a:t>
            </a:r>
            <a:endParaRPr lang="ru-RU" altLang="ru-RU" sz="750" dirty="0"/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МИНИСТЕРСТВА ЗДРАВООХРАНЕНИЯ РСО-АЛАНИЯ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60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710" y="2739211"/>
            <a:ext cx="5724300" cy="403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3010" y="499655"/>
            <a:ext cx="2740026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TextBox 5"/>
          <p:cNvSpPr txBox="1">
            <a:spLocks noChangeArrowheads="1"/>
          </p:cNvSpPr>
          <p:nvPr/>
        </p:nvSpPr>
        <p:spPr bwMode="auto">
          <a:xfrm>
            <a:off x="0" y="0"/>
            <a:ext cx="6064251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Первый  русский </a:t>
            </a:r>
            <a:r>
              <a:rPr lang="ru-RU" alt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паровоз  </a:t>
            </a:r>
            <a:r>
              <a:rPr lang="ru-RU" altLang="ru-RU" sz="2800" b="1" dirty="0" smtClean="0">
                <a:latin typeface="Arial" charset="0"/>
              </a:rPr>
              <a:t>был </a:t>
            </a:r>
            <a:r>
              <a:rPr lang="ru-RU" altLang="ru-RU" sz="2800" b="1" dirty="0">
                <a:latin typeface="Arial" charset="0"/>
              </a:rPr>
              <a:t>построен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Ефимом </a:t>
            </a:r>
            <a:r>
              <a:rPr lang="ru-RU" alt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и  Мироном</a:t>
            </a:r>
            <a:r>
              <a:rPr lang="ru-RU" altLang="ru-RU" sz="2800" dirty="0">
                <a:latin typeface="Arial" charset="0"/>
              </a:rPr>
              <a:t>, </a:t>
            </a:r>
            <a:r>
              <a:rPr lang="ru-RU" altLang="ru-RU" sz="2800" b="1" dirty="0">
                <a:latin typeface="Arial" charset="0"/>
              </a:rPr>
              <a:t>отцом и сыном </a:t>
            </a:r>
            <a:r>
              <a:rPr lang="ru-RU" alt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Черепановыми</a:t>
            </a:r>
            <a:r>
              <a:rPr lang="ru-RU" altLang="ru-RU" sz="2800" dirty="0">
                <a:latin typeface="Arial" charset="0"/>
              </a:rPr>
              <a:t> </a:t>
            </a:r>
            <a:r>
              <a:rPr lang="ru-RU" altLang="ru-RU" sz="2800" dirty="0" smtClean="0">
                <a:latin typeface="Arial" charset="0"/>
              </a:rPr>
              <a:t> </a:t>
            </a:r>
            <a:r>
              <a:rPr lang="ru-RU" altLang="ru-RU" sz="2800" b="1" dirty="0" smtClean="0">
                <a:latin typeface="Arial" charset="0"/>
              </a:rPr>
              <a:t>в  1833  году  на </a:t>
            </a:r>
            <a:r>
              <a:rPr lang="ru-RU" altLang="ru-RU" sz="2800" b="1" dirty="0">
                <a:latin typeface="Arial" charset="0"/>
              </a:rPr>
              <a:t>Нижнетагильских </a:t>
            </a:r>
            <a:r>
              <a:rPr lang="ru-RU" altLang="ru-RU" sz="2800" b="1" dirty="0" smtClean="0">
                <a:latin typeface="Arial" charset="0"/>
              </a:rPr>
              <a:t> заводах</a:t>
            </a:r>
            <a:r>
              <a:rPr lang="ru-RU" altLang="ru-RU" sz="2400" dirty="0"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377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22century.ru/wp-content/uploads/2015/06/000000.jp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620688"/>
            <a:ext cx="3517900" cy="51111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20461" y="836712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Мечников</a:t>
            </a: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Илья  Ильич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(1845—1916), зоолог, натуралист, микробиолог, создатель теории фагоцитоза.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4744836"/>
            <a:ext cx="55116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роцесс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при котором клетки</a:t>
            </a:r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0094" y="5307528"/>
            <a:ext cx="60460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захватывают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 переваривают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твёрдые частицы.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48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cdn.fishki.net/upload/post/2017/08/21/2361900/15697466-612458252275595-7744128989375053541-n.jp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76056" y="476672"/>
            <a:ext cx="3728690" cy="49779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4510" y="498926"/>
            <a:ext cx="4572000" cy="58785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Николай   </a:t>
            </a: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Миклухо-Маклай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–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base"/>
            <a:r>
              <a:rPr lang="ru-RU" sz="2800" b="1" dirty="0" smtClean="0"/>
              <a:t>российский </a:t>
            </a:r>
            <a:r>
              <a:rPr lang="ru-RU" sz="2800" b="1" dirty="0"/>
              <a:t>биолог и путешественник.</a:t>
            </a:r>
            <a:endParaRPr lang="ru-RU" sz="2800" dirty="0"/>
          </a:p>
          <a:p>
            <a:pPr algn="ctr" fontAlgn="base"/>
            <a:r>
              <a:rPr lang="ru-RU" sz="2800" b="1" dirty="0"/>
              <a:t> </a:t>
            </a:r>
            <a:r>
              <a:rPr lang="ru-RU" sz="2800" b="1" dirty="0" smtClean="0"/>
              <a:t>Изучал  </a:t>
            </a:r>
            <a:r>
              <a:rPr lang="ru-RU" sz="2800" b="1" dirty="0"/>
              <a:t>коренное население Юго-Восточной Азии, Австралии и Океании (1870—1880-е годы), в том числе папуасов северо-восточного берега Новой Гвинеи.</a:t>
            </a:r>
            <a:endParaRPr lang="ru-RU" sz="2800" dirty="0"/>
          </a:p>
          <a:p>
            <a:pPr algn="ctr" fontAlgn="base"/>
            <a:r>
              <a:rPr lang="ru-RU" sz="2800" b="1" dirty="0"/>
              <a:t> </a:t>
            </a:r>
            <a:r>
              <a:rPr lang="ru-RU" sz="2800" b="1" dirty="0" smtClean="0"/>
              <a:t>Его  </a:t>
            </a:r>
            <a:r>
              <a:rPr lang="ru-RU" sz="2800" b="1" dirty="0"/>
              <a:t>называют</a:t>
            </a:r>
            <a:endParaRPr lang="ru-RU" sz="2800" dirty="0"/>
          </a:p>
          <a:p>
            <a:pPr algn="ctr" fontAlgn="base"/>
            <a:r>
              <a:rPr lang="ru-RU" sz="2800" b="1" dirty="0"/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Берег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Маклая</a:t>
            </a:r>
            <a:r>
              <a:rPr lang="ru-RU" sz="2800" b="1" dirty="0"/>
              <a:t>. </a:t>
            </a:r>
            <a:endParaRPr lang="ru-RU" sz="2800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6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dn.turkaramamotoru.com/kk/andrej-dmitrievich-saharov-6506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43438"/>
            <a:ext cx="3268156" cy="50417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448" y="11809"/>
            <a:ext cx="600871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Андрей   Сахаров – </a:t>
            </a:r>
          </a:p>
          <a:p>
            <a:pPr algn="ctr"/>
            <a:r>
              <a:rPr lang="ru-RU" sz="2800" b="1" dirty="0" smtClean="0"/>
              <a:t>советский </a:t>
            </a:r>
            <a:r>
              <a:rPr lang="ru-RU" sz="2800" b="1" dirty="0"/>
              <a:t>физик-теоретик, академик АН СССР, один из создателей </a:t>
            </a:r>
            <a:r>
              <a:rPr lang="ru-RU" sz="2800" b="1" u="sng" dirty="0"/>
              <a:t>первой советской </a:t>
            </a:r>
            <a:r>
              <a:rPr lang="ru-RU" sz="2800" b="1" u="sng" dirty="0" smtClean="0"/>
              <a:t> водородной  </a:t>
            </a:r>
            <a:r>
              <a:rPr lang="ru-RU" sz="2800" b="1" u="sng" dirty="0"/>
              <a:t>бомбы</a:t>
            </a:r>
            <a:r>
              <a:rPr lang="ru-RU" sz="2800" b="1" dirty="0"/>
              <a:t>. Общественный деятель, диссидент и правозащитник; народный депутат СССР, автор проекта конституции Союза Советских Республик Европы и Азии. Лауреат Нобелевской премии мира за 1975 год. </a:t>
            </a:r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11" y="4474569"/>
            <a:ext cx="3119985" cy="2331122"/>
          </a:xfr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65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cdn.iz.ru/sites/default/files/styles/1065x600/public/photo_item-2018-04/TASS_85006_1.jpg?itok=Q4FRjVRe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0152" y="784858"/>
            <a:ext cx="3180134" cy="42283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41664" y="142433"/>
            <a:ext cx="42156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АНДРЕЙ   КУРЧАТОВ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41664" y="640070"/>
            <a:ext cx="392200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Советский физик, </a:t>
            </a:r>
            <a:r>
              <a:rPr lang="ru-RU" sz="2800" b="1" u="sng" dirty="0"/>
              <a:t>«отец» советской атомной бомбы</a:t>
            </a:r>
            <a:r>
              <a:rPr lang="ru-RU" sz="2800" b="1" dirty="0"/>
              <a:t>. Трижды </a:t>
            </a:r>
            <a:r>
              <a:rPr lang="ru-RU" sz="2800" b="1" dirty="0" smtClean="0"/>
              <a:t> Герой </a:t>
            </a:r>
            <a:r>
              <a:rPr lang="ru-RU" sz="2800" b="1" dirty="0"/>
              <a:t>Социалистического Труда. Академик </a:t>
            </a:r>
            <a:r>
              <a:rPr lang="ru-RU" sz="2800" b="1" dirty="0" smtClean="0"/>
              <a:t> АН </a:t>
            </a:r>
            <a:r>
              <a:rPr lang="ru-RU" sz="2800" b="1" dirty="0"/>
              <a:t>СССР и АН </a:t>
            </a:r>
            <a:r>
              <a:rPr lang="ru-RU" sz="2800" b="1" dirty="0" err="1"/>
              <a:t>Узб</a:t>
            </a:r>
            <a:r>
              <a:rPr lang="ru-RU" sz="2800" b="1" dirty="0"/>
              <a:t>. ССР, доктор </a:t>
            </a:r>
            <a:r>
              <a:rPr lang="ru-RU" sz="2800" b="1" dirty="0" smtClean="0"/>
              <a:t> физико-математических </a:t>
            </a:r>
            <a:r>
              <a:rPr lang="ru-RU" sz="2800" b="1" dirty="0"/>
              <a:t>наук, профессор. Основатель и </a:t>
            </a:r>
            <a:r>
              <a:rPr lang="ru-RU" sz="2800" b="1" dirty="0" smtClean="0"/>
              <a:t> первый  </a:t>
            </a:r>
            <a:r>
              <a:rPr lang="ru-RU" sz="2800" b="1" dirty="0"/>
              <a:t>директор Института </a:t>
            </a:r>
            <a:r>
              <a:rPr lang="ru-RU" sz="2800" b="1" dirty="0" smtClean="0"/>
              <a:t> атомной </a:t>
            </a:r>
            <a:r>
              <a:rPr lang="ru-RU" sz="2800" b="1" dirty="0"/>
              <a:t>энергии. </a:t>
            </a:r>
          </a:p>
        </p:txBody>
      </p:sp>
      <p:pic>
        <p:nvPicPr>
          <p:cNvPr id="11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258" y="963006"/>
            <a:ext cx="2530526" cy="3402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29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esp.md/sites/default/files/styles/post-full-read-730/adaptive-image/public/1459762549.5885yablochkov.jpg?itok=9TwUhTwK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225225"/>
            <a:ext cx="3456384" cy="45719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60027" y="1628800"/>
            <a:ext cx="6083973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                 </a:t>
            </a:r>
            <a:r>
              <a:rPr lang="ru-RU" sz="3600" b="1" dirty="0" smtClean="0"/>
              <a:t>Изобретение</a:t>
            </a:r>
          </a:p>
          <a:p>
            <a:r>
              <a:rPr lang="ru-RU" sz="3600" b="1" dirty="0" smtClean="0"/>
              <a:t>                           и  </a:t>
            </a:r>
          </a:p>
          <a:p>
            <a:r>
              <a:rPr lang="ru-RU" sz="3600" b="1" dirty="0" smtClean="0"/>
              <a:t>              использование</a:t>
            </a:r>
          </a:p>
          <a:p>
            <a:r>
              <a:rPr lang="ru-RU" sz="3600" b="1" dirty="0" smtClean="0"/>
              <a:t>     электрической   лампочки</a:t>
            </a:r>
          </a:p>
          <a:p>
            <a:r>
              <a:rPr lang="ru-RU" sz="3600" b="1" dirty="0"/>
              <a:t> </a:t>
            </a:r>
            <a:r>
              <a:rPr lang="ru-RU" sz="3600" b="1" dirty="0" smtClean="0"/>
              <a:t>                 в  1876   году</a:t>
            </a:r>
          </a:p>
          <a:p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355976" y="656178"/>
            <a:ext cx="40076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Павел   Яблочков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83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TextBox 1"/>
          <p:cNvSpPr txBox="1">
            <a:spLocks noChangeArrowheads="1"/>
          </p:cNvSpPr>
          <p:nvPr/>
        </p:nvSpPr>
        <p:spPr bwMode="auto">
          <a:xfrm>
            <a:off x="3663950" y="404664"/>
            <a:ext cx="4824412" cy="275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63538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Александр   Попов</a:t>
            </a:r>
            <a:endParaRPr lang="ru-RU" alt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ru-RU" altLang="ru-RU" sz="3600" b="1" dirty="0">
              <a:solidFill>
                <a:srgbClr val="FF0000"/>
              </a:solidFill>
              <a:latin typeface="Arial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ru-RU" alt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Создал 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радиоприемник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(1895 год).</a:t>
            </a:r>
          </a:p>
        </p:txBody>
      </p:sp>
      <p:pic>
        <p:nvPicPr>
          <p:cNvPr id="24584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8849" y="3456830"/>
            <a:ext cx="4941887" cy="2724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bigslide.ru/images/29/28979/960/img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5333" y="260648"/>
            <a:ext cx="2943053" cy="42484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27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7" name="Picture 8" descr="Tsiolkovsk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3" y="172096"/>
            <a:ext cx="3240359" cy="38999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6238" y="4509120"/>
            <a:ext cx="29869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Константин   </a:t>
            </a:r>
          </a:p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Циолковский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10218" y="116632"/>
            <a:ext cx="51337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Русский и советский учёный-самоучка и изобретатель, школьный учитель. Основоположник теоретической космонавтики. Обосновал использование ракет </a:t>
            </a:r>
            <a:r>
              <a:rPr lang="ru-RU" sz="2400" b="1" dirty="0" smtClean="0"/>
              <a:t> для  полётов  в  космос</a:t>
            </a:r>
            <a:r>
              <a:rPr lang="ru-RU" sz="2400" b="1" dirty="0"/>
              <a:t>, пришёл </a:t>
            </a:r>
            <a:r>
              <a:rPr lang="ru-RU" sz="2400" b="1" dirty="0" smtClean="0"/>
              <a:t> к выводу  о необходимости  </a:t>
            </a:r>
            <a:r>
              <a:rPr lang="ru-RU" sz="2400" b="1" dirty="0"/>
              <a:t>использования «</a:t>
            </a:r>
            <a:r>
              <a:rPr lang="ru-RU" sz="2400" b="1" dirty="0" smtClean="0"/>
              <a:t>ракетных  </a:t>
            </a:r>
            <a:r>
              <a:rPr lang="ru-RU" sz="2400" b="1" dirty="0"/>
              <a:t>поездов» - </a:t>
            </a:r>
            <a:r>
              <a:rPr lang="ru-RU" sz="2400" b="1" dirty="0" smtClean="0"/>
              <a:t>прототипов  многоступенчатых </a:t>
            </a:r>
            <a:r>
              <a:rPr lang="ru-RU" sz="2400" b="1" dirty="0"/>
              <a:t>ракет.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36849" y="4057653"/>
            <a:ext cx="46805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 dirty="0"/>
              <a:t>В 1896 году  (122 года назад) он придумал использования   ракет  для  межпланетных сообщений, придумал   конструкции  ракет и жидкостного   ракетного   двигателя</a:t>
            </a:r>
            <a:endParaRPr lang="ru-RU" alt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5614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7156" y="0"/>
            <a:ext cx="5640387" cy="446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Сергей  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Королёв</a:t>
            </a: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eaLnBrk="1" hangingPunct="1">
              <a:defRPr/>
            </a:pPr>
            <a:endParaRPr lang="ru-RU" sz="3200" dirty="0">
              <a:solidFill>
                <a:srgbClr val="666699"/>
              </a:solidFill>
            </a:endParaRPr>
          </a:p>
          <a:p>
            <a:pPr algn="ctr" eaLnBrk="1" hangingPunct="1">
              <a:defRPr/>
            </a:pPr>
            <a:r>
              <a:rPr lang="ru-RU" sz="2800" b="1" dirty="0"/>
              <a:t>Советский учёный, конструктор и организатор производства ракетно-космической техники и ракетного оружия СССР, основоположник космонавтики. </a:t>
            </a:r>
          </a:p>
          <a:p>
            <a:pPr eaLnBrk="1" hangingPunct="1">
              <a:defRPr/>
            </a:pPr>
            <a:endParaRPr lang="ru-RU" sz="3200" dirty="0">
              <a:solidFill>
                <a:srgbClr val="666699"/>
              </a:solidFill>
            </a:endParaRPr>
          </a:p>
          <a:p>
            <a:pPr algn="ctr" eaLnBrk="1" hangingPunct="1"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http://www.gctc.ru/media/images/news/2017/pamyatnie%20dati/foto.koroleva..mal.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2533" y="260452"/>
            <a:ext cx="2952327" cy="4680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://magspace.ru/uploads/2017/08/12/Axelerator/magspace.ru_3babd2ee08ae3518d9e0b4f93c1a520c__1920x.jpg"/>
          <p:cNvPicPr/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156" y="3645024"/>
            <a:ext cx="2538620" cy="30997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5904637"/>
            <a:ext cx="37014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Руководил  первым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полетом  в  космос</a:t>
            </a:r>
          </a:p>
        </p:txBody>
      </p:sp>
    </p:spTree>
    <p:extLst>
      <p:ext uri="{BB962C8B-B14F-4D97-AF65-F5344CB8AC3E}">
        <p14:creationId xmlns:p14="http://schemas.microsoft.com/office/powerpoint/2010/main" val="33761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6" descr="tupolev19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941763" cy="30797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3707903" y="441325"/>
            <a:ext cx="5726609" cy="6678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Андрей  Туполев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4400" b="1" dirty="0">
              <a:solidFill>
                <a:schemeClr val="accent2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Великий российский авиаконструктор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Знаменитых 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российских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самолетов,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в том 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числе 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первого реактивного пассажирского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самолета 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chemeClr val="accent2"/>
                </a:solidFill>
                <a:latin typeface="Arial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dirty="0">
              <a:latin typeface="Arial" charset="0"/>
            </a:endParaRPr>
          </a:p>
        </p:txBody>
      </p:sp>
      <p:pic>
        <p:nvPicPr>
          <p:cNvPr id="34824" name="Picture 8" descr="images_1091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832522">
            <a:off x="-3433763" y="3275013"/>
            <a:ext cx="25558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9" descr="TU-144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97344">
            <a:off x="382817" y="3455859"/>
            <a:ext cx="3736845" cy="290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84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94739" y="236784"/>
            <a:ext cx="399593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AutoNum type="arabicPlain" startAt="8"/>
            </a:pPr>
            <a:r>
              <a:rPr lang="ru-RU" sz="2800" b="1" dirty="0" smtClean="0"/>
              <a:t>февраля 1724 года</a:t>
            </a:r>
          </a:p>
          <a:p>
            <a:pPr algn="ctr"/>
            <a:r>
              <a:rPr lang="ru-RU" sz="2800" b="1" dirty="0" smtClean="0"/>
              <a:t> (28 января по старому стилю)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 I</a:t>
            </a:r>
            <a:r>
              <a:rPr lang="ru-RU" sz="2800" b="1" dirty="0" smtClean="0"/>
              <a:t> подписал указ об образовании Российской академии наук, которая первоначально называлась Академией наук и художеств. В 1925 году она была переименована в Академию наук СССР, а в 1991 — в Российскую академию наук.</a:t>
            </a:r>
            <a:endParaRPr lang="ru-RU" sz="2800" b="1" dirty="0"/>
          </a:p>
        </p:txBody>
      </p:sp>
      <p:pic>
        <p:nvPicPr>
          <p:cNvPr id="2050" name="Picture 2" descr="https://avatars.mds.yandex.net/get-pdb/1058492/f7ec5b75-2761-476f-a461-c3645344c6c2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224122"/>
            <a:ext cx="4680520" cy="644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40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8684656" cy="1143000"/>
          </a:xfrm>
          <a:extLst/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altLang="ru-RU" sz="2800" b="1" dirty="0">
                <a:latin typeface="+mn-lt"/>
              </a:rPr>
              <a:t>И </a:t>
            </a:r>
            <a:r>
              <a:rPr lang="ru-RU" altLang="ru-RU" sz="2800" b="1" dirty="0" smtClean="0">
                <a:latin typeface="+mn-lt"/>
              </a:rPr>
              <a:t> до </a:t>
            </a:r>
            <a:r>
              <a:rPr lang="ru-RU" altLang="ru-RU" sz="2800" b="1" dirty="0">
                <a:latin typeface="+mn-lt"/>
              </a:rPr>
              <a:t>сих пор авиалайнеры, </a:t>
            </a:r>
            <a:r>
              <a:rPr lang="ru-RU" altLang="ru-RU" sz="2800" b="1" dirty="0" smtClean="0">
                <a:latin typeface="+mn-lt"/>
              </a:rPr>
              <a:t>носящие  имя </a:t>
            </a:r>
            <a:r>
              <a:rPr lang="ru-RU" altLang="ru-RU" sz="2800" b="1" dirty="0">
                <a:latin typeface="+mn-lt"/>
              </a:rPr>
              <a:t>своего создателя</a:t>
            </a:r>
            <a:r>
              <a:rPr lang="ru-RU" altLang="ru-RU" sz="2800" b="1" dirty="0" smtClean="0">
                <a:latin typeface="+mn-lt"/>
              </a:rPr>
              <a:t>,  Ту-154, Ту-160 </a:t>
            </a:r>
            <a:r>
              <a:rPr lang="ru-RU" altLang="ru-RU" sz="2800" b="1" dirty="0">
                <a:latin typeface="+mn-lt"/>
              </a:rPr>
              <a:t>перевозят пассажиров </a:t>
            </a:r>
            <a:r>
              <a:rPr lang="ru-RU" altLang="ru-RU" sz="2800" b="1" dirty="0" smtClean="0">
                <a:latin typeface="+mn-lt"/>
              </a:rPr>
              <a:t> в </a:t>
            </a:r>
            <a:r>
              <a:rPr lang="ru-RU" altLang="ru-RU" sz="2800" b="1" dirty="0">
                <a:latin typeface="+mn-lt"/>
              </a:rPr>
              <a:t/>
            </a:r>
            <a:br>
              <a:rPr lang="ru-RU" altLang="ru-RU" sz="2800" b="1" dirty="0">
                <a:latin typeface="+mn-lt"/>
              </a:rPr>
            </a:br>
            <a:r>
              <a:rPr lang="ru-RU" altLang="ru-RU" sz="2800" b="1" dirty="0" smtClean="0">
                <a:latin typeface="+mn-lt"/>
              </a:rPr>
              <a:t>дальние  точки  </a:t>
            </a:r>
            <a:r>
              <a:rPr lang="ru-RU" altLang="ru-RU" sz="2800" b="1" dirty="0">
                <a:latin typeface="+mn-lt"/>
              </a:rPr>
              <a:t>России, и </a:t>
            </a:r>
            <a:r>
              <a:rPr lang="ru-RU" altLang="ru-RU" sz="2800" b="1" dirty="0" smtClean="0">
                <a:latin typeface="+mn-lt"/>
              </a:rPr>
              <a:t> многих  стран  </a:t>
            </a:r>
            <a:r>
              <a:rPr lang="ru-RU" altLang="ru-RU" sz="2800" b="1" dirty="0">
                <a:latin typeface="+mn-lt"/>
              </a:rPr>
              <a:t>мира.</a:t>
            </a:r>
            <a:br>
              <a:rPr lang="ru-RU" altLang="ru-RU" sz="2800" b="1" dirty="0">
                <a:latin typeface="+mn-lt"/>
              </a:rPr>
            </a:br>
            <a:r>
              <a:rPr lang="ru-RU" altLang="ru-RU" sz="2800" b="1" dirty="0">
                <a:latin typeface="+mn-lt"/>
              </a:rPr>
              <a:t/>
            </a:r>
            <a:br>
              <a:rPr lang="ru-RU" altLang="ru-RU" sz="2800" b="1" dirty="0">
                <a:latin typeface="+mn-lt"/>
              </a:rPr>
            </a:br>
            <a:endParaRPr lang="ru-RU" sz="2800" b="1" dirty="0">
              <a:latin typeface="+mn-lt"/>
            </a:endParaRPr>
          </a:p>
        </p:txBody>
      </p:sp>
      <p:pic>
        <p:nvPicPr>
          <p:cNvPr id="35843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576" y="1412776"/>
            <a:ext cx="7735385" cy="5445224"/>
          </a:xfr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78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690" y="0"/>
            <a:ext cx="9158689" cy="1800200"/>
          </a:xfrm>
          <a:extLst/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 smtClean="0"/>
              <a:t>Он  способен  лететь  1200  километров  на  1 заправке, складывать  крылья  на  большой высоте</a:t>
            </a:r>
            <a:endParaRPr lang="ru-RU" sz="3200" b="1" dirty="0"/>
          </a:p>
        </p:txBody>
      </p:sp>
      <p:pic>
        <p:nvPicPr>
          <p:cNvPr id="5" name="Рисунок 4" descr="http://www.obramba.com/wp-content/uploads/2015/05/ruski-bombnik-Tu-160-blackjack-.jp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844824"/>
            <a:ext cx="7200799" cy="48245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6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Text Box 6"/>
          <p:cNvSpPr txBox="1">
            <a:spLocks noChangeArrowheads="1"/>
          </p:cNvSpPr>
          <p:nvPr/>
        </p:nvSpPr>
        <p:spPr bwMode="auto">
          <a:xfrm>
            <a:off x="250825" y="2349500"/>
            <a:ext cx="44656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20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6870" name="TextBox 1"/>
          <p:cNvSpPr txBox="1">
            <a:spLocks noChangeArrowheads="1"/>
          </p:cNvSpPr>
          <p:nvPr/>
        </p:nvSpPr>
        <p:spPr bwMode="auto">
          <a:xfrm>
            <a:off x="392" y="4941168"/>
            <a:ext cx="914360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charset="0"/>
              </a:rPr>
              <a:t>Сверхзвуковые </a:t>
            </a:r>
            <a:r>
              <a:rPr lang="ru-RU" altLang="ru-RU" sz="2800" b="1" dirty="0" smtClean="0">
                <a:latin typeface="Arial" charset="0"/>
              </a:rPr>
              <a:t> самолеты</a:t>
            </a:r>
            <a:r>
              <a:rPr lang="ru-RU" altLang="ru-RU" sz="2800" b="1" dirty="0">
                <a:latin typeface="Arial" charset="0"/>
              </a:rPr>
              <a:t>, разработанные Микояном, стояли и стоят на вооружении нашей армии. На истребителях МИГ  было установлено в   свое   время </a:t>
            </a:r>
            <a:r>
              <a:rPr lang="ru-RU" altLang="ru-RU" sz="2800" b="1" dirty="0" smtClean="0">
                <a:latin typeface="Arial" charset="0"/>
              </a:rPr>
              <a:t> 55 </a:t>
            </a:r>
            <a:r>
              <a:rPr lang="ru-RU" altLang="ru-RU" sz="2800" b="1" dirty="0">
                <a:latin typeface="Arial" charset="0"/>
              </a:rPr>
              <a:t>мировых   рекордов.</a:t>
            </a:r>
            <a:endParaRPr lang="ru-RU" altLang="ru-RU" sz="2800" dirty="0"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800" y="18915"/>
            <a:ext cx="413995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Артем 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Микоян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6873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82122" y="1319188"/>
            <a:ext cx="4681538" cy="246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http://itd0.mycdn.me/image?id=836823780869&amp;t=20&amp;plc=WEB&amp;tkn=*uMKmxj1Thf55K2qXvRlBeAWbktw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802646"/>
            <a:ext cx="3000375" cy="39696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1226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0050" y="0"/>
            <a:ext cx="7772400" cy="1112375"/>
          </a:xfrm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МиГ-35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38916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1556792"/>
            <a:ext cx="8759554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810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Рисунок 2" descr="G:\день науки\8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2" y="193581"/>
            <a:ext cx="2703064" cy="26832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465513" y="584775"/>
            <a:ext cx="667848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2800" b="1" dirty="0" smtClean="0">
                <a:latin typeface="+mn-lt"/>
                <a:cs typeface="Times New Roman" panose="02020603050405020304" pitchFamily="18" charset="0"/>
              </a:rPr>
              <a:t>знаменитый русский химик Учёный впервые использовал хлор для отбеливания бумаги и тканей, открыл гипохлориты щелочных металлов и хлорат калия (так называемую «бертолетову соль»).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65493" y="0"/>
            <a:ext cx="66761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 Николаевич  </a:t>
            </a:r>
            <a:r>
              <a:rPr lang="ru-RU" alt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Бекетов </a:t>
            </a:r>
            <a:endParaRPr lang="ru-RU" sz="3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https://cf.ppt-online.org/files/slide/s/sLHm1phgRTN3ebV70PoliIGWM8dD64u2Yrn9Ov/slide-92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84269" y="2876813"/>
            <a:ext cx="3159731" cy="40050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4180344"/>
            <a:ext cx="59766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Русский </a:t>
            </a:r>
            <a:r>
              <a:rPr lang="ru-RU" sz="2800" b="1" dirty="0"/>
              <a:t>географ, </a:t>
            </a:r>
            <a:r>
              <a:rPr lang="ru-RU" sz="2800" b="1" dirty="0" smtClean="0"/>
              <a:t>ботаник, </a:t>
            </a:r>
            <a:r>
              <a:rPr lang="ru-RU" sz="2800" b="1" dirty="0"/>
              <a:t>статистик, экономист, государственный и общественный </a:t>
            </a:r>
            <a:r>
              <a:rPr lang="ru-RU" sz="2800" b="1" dirty="0" smtClean="0"/>
              <a:t>деятель,  исследователь  Тянь-Шаня.</a:t>
            </a:r>
          </a:p>
          <a:p>
            <a:pPr algn="ctr"/>
            <a:r>
              <a:rPr lang="ru-RU" sz="2800" b="1" dirty="0" smtClean="0"/>
              <a:t>Организатор  первой  переписи</a:t>
            </a:r>
          </a:p>
          <a:p>
            <a:pPr algn="ctr"/>
            <a:r>
              <a:rPr lang="ru-RU" sz="2800" b="1" dirty="0" smtClean="0"/>
              <a:t>населения  России  в  1897  году.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1" y="3262431"/>
            <a:ext cx="595457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Пётр Петро́вич </a:t>
            </a:r>
            <a:r>
              <a:rPr lang="vi-V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Семёнов-</a:t>
            </a:r>
            <a:endParaRPr 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</a:t>
            </a:r>
            <a:r>
              <a:rPr lang="vi-V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Тян-Ша́нски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Рисунок 5" descr="G:\день науки\12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12" y="479962"/>
            <a:ext cx="3615278" cy="41011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3531820" y="110632"/>
            <a:ext cx="5472608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Лев   Ландау </a:t>
            </a:r>
          </a:p>
          <a:p>
            <a:pPr algn="ctr">
              <a:defRPr/>
            </a:pPr>
            <a:r>
              <a:rPr lang="ru-RU" altLang="ru-RU" sz="28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изучал происхождение энергии звезд, дисперсию звука, сверхпроводимость, магнитные свойства материалов, свойства жидкого гелия. </a:t>
            </a:r>
            <a:r>
              <a:rPr lang="ru-RU" altLang="ru-RU" sz="2800" b="1" dirty="0" smtClean="0">
                <a:latin typeface="+mn-lt"/>
                <a:cs typeface="Times New Roman" panose="02020603050405020304" pitchFamily="18" charset="0"/>
              </a:rPr>
              <a:t>Он удостоен множества советских наград и наград иностранных государств, в том числе Нобелевской премии 1962 года.</a:t>
            </a:r>
          </a:p>
          <a:p>
            <a:pPr algn="ctr">
              <a:defRPr/>
            </a:pPr>
            <a:r>
              <a:rPr lang="ru-RU" alt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71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413869" y="260648"/>
            <a:ext cx="5700713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  Владимирович Мичурин </a:t>
            </a:r>
          </a:p>
          <a:p>
            <a:pPr algn="ctr" eaLnBrk="1" hangingPunct="1">
              <a:defRPr/>
            </a:pP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Ему  принадлежит большой 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вклад в развитие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генетики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 особенности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плодовых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ягодных растений. Он стал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одним 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основоположников научной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селекции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сельскохозяйственных культур.</a:t>
            </a:r>
            <a:endParaRPr lang="ru-RU" altLang="ru-RU" sz="1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ivmk.net/_gotkr15_15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542" y="666913"/>
            <a:ext cx="3724446" cy="51078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64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224136"/>
          </a:xfrm>
          <a:extLst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100" b="1" dirty="0" smtClean="0">
                <a:effectLst/>
                <a:latin typeface="+mn-lt"/>
              </a:rPr>
              <a:t>Российские ученые </a:t>
            </a:r>
            <a:r>
              <a:rPr lang="ru-RU" sz="3100" b="1" dirty="0">
                <a:effectLst/>
                <a:latin typeface="+mn-lt"/>
              </a:rPr>
              <a:t>из </a:t>
            </a:r>
            <a:r>
              <a:rPr lang="ru-RU" sz="3100" b="1" dirty="0" smtClean="0">
                <a:effectLst/>
                <a:latin typeface="+mn-lt"/>
              </a:rPr>
              <a:t>университета </a:t>
            </a:r>
            <a:r>
              <a:rPr lang="ru-RU" sz="3100" b="1" dirty="0">
                <a:effectLst/>
                <a:latin typeface="+mn-lt"/>
              </a:rPr>
              <a:t>нефти и </a:t>
            </a:r>
            <a:r>
              <a:rPr lang="ru-RU" sz="3100" b="1" dirty="0" smtClean="0">
                <a:effectLst/>
                <a:latin typeface="+mn-lt"/>
              </a:rPr>
              <a:t>газа доказали, </a:t>
            </a:r>
            <a:r>
              <a:rPr lang="ru-RU" sz="3100" b="1" dirty="0">
                <a:effectLst/>
                <a:latin typeface="+mn-lt"/>
              </a:rPr>
              <a:t>что </a:t>
            </a:r>
            <a:r>
              <a:rPr lang="ru-RU" sz="3100" b="1" dirty="0" smtClean="0">
                <a:effectLst/>
                <a:latin typeface="+mn-lt"/>
              </a:rPr>
              <a:t>нефть и газ никогда не закончатся.</a:t>
            </a:r>
            <a:r>
              <a:rPr lang="ru-RU" sz="3100" b="1" dirty="0">
                <a:effectLst/>
                <a:latin typeface="+mn-lt"/>
              </a:rPr>
              <a:t/>
            </a:r>
            <a:br>
              <a:rPr lang="ru-RU" sz="3100" b="1" dirty="0">
                <a:effectLst/>
                <a:latin typeface="+mn-lt"/>
              </a:rPr>
            </a:br>
            <a:r>
              <a:rPr lang="ru-RU" sz="3100" b="1" dirty="0">
                <a:effectLst/>
                <a:latin typeface="+mn-lt"/>
              </a:rPr>
              <a:t>Путем </a:t>
            </a:r>
            <a:r>
              <a:rPr lang="ru-RU" sz="3100" b="1" dirty="0" smtClean="0">
                <a:effectLst/>
                <a:latin typeface="+mn-lt"/>
              </a:rPr>
              <a:t>экспериментов ученые доказали ,что </a:t>
            </a:r>
            <a:r>
              <a:rPr lang="ru-RU" sz="3100" b="1" dirty="0">
                <a:effectLst/>
                <a:latin typeface="+mn-lt"/>
              </a:rPr>
              <a:t>нефть и газ могут формироваться не в результате разложения органических </a:t>
            </a:r>
            <a:r>
              <a:rPr lang="ru-RU" sz="3100" b="1" dirty="0" smtClean="0">
                <a:effectLst/>
                <a:latin typeface="+mn-lt"/>
              </a:rPr>
              <a:t>веществ </a:t>
            </a:r>
            <a:r>
              <a:rPr lang="ru-RU" b="1" dirty="0" smtClean="0">
                <a:effectLst/>
                <a:latin typeface="+mn-lt"/>
              </a:rPr>
              <a:t>небиологическим </a:t>
            </a:r>
            <a:r>
              <a:rPr lang="ru-RU" b="1" dirty="0">
                <a:effectLst/>
                <a:latin typeface="+mn-lt"/>
              </a:rPr>
              <a:t>путем</a:t>
            </a:r>
            <a:endParaRPr lang="ru-RU" b="1" dirty="0">
              <a:latin typeface="+mn-lt"/>
            </a:endParaRPr>
          </a:p>
        </p:txBody>
      </p:sp>
      <p:pic>
        <p:nvPicPr>
          <p:cNvPr id="40963" name="Picture 2" descr="Картинки по запросу анимация для презентации нефть и газ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55"/>
          <a:stretch/>
        </p:blipFill>
        <p:spPr>
          <a:xfrm>
            <a:off x="1187624" y="2492896"/>
            <a:ext cx="6480585" cy="4248472"/>
          </a:xfr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43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6906" y="188640"/>
            <a:ext cx="8229600" cy="764704"/>
          </a:xfrm>
          <a:extLst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effectLst/>
                <a:latin typeface="Cambria" panose="02040503050406030204" pitchFamily="18" charset="0"/>
              </a:rPr>
              <a:t>      Третий  вид  людей</a:t>
            </a:r>
            <a:r>
              <a:rPr lang="ru-RU" b="1" dirty="0">
                <a:effectLst/>
                <a:latin typeface="Cambria" panose="02040503050406030204" pitchFamily="18" charset="0"/>
              </a:rPr>
              <a:t/>
            </a:r>
            <a:br>
              <a:rPr lang="ru-RU" b="1" dirty="0">
                <a:effectLst/>
                <a:latin typeface="Cambria" panose="02040503050406030204" pitchFamily="18" charset="0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14" y="2564904"/>
            <a:ext cx="4571999" cy="4741863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2400" b="1" dirty="0" smtClean="0">
                <a:latin typeface="Cambria" panose="02040503050406030204" pitchFamily="18" charset="0"/>
              </a:rPr>
              <a:t>Работа  </a:t>
            </a:r>
            <a:r>
              <a:rPr lang="ru-RU" sz="2400" b="1" dirty="0">
                <a:latin typeface="Cambria" panose="02040503050406030204" pitchFamily="18" charset="0"/>
              </a:rPr>
              <a:t>сибирских археологов </a:t>
            </a:r>
            <a:r>
              <a:rPr lang="ru-RU" sz="2400" b="1" dirty="0" smtClean="0">
                <a:latin typeface="Cambria" panose="02040503050406030204" pitchFamily="18" charset="0"/>
              </a:rPr>
              <a:t> под</a:t>
            </a:r>
            <a:r>
              <a:rPr lang="ru-RU" sz="2400" b="1" dirty="0">
                <a:latin typeface="Cambria" panose="02040503050406030204" pitchFamily="18" charset="0"/>
              </a:rPr>
              <a:t> </a:t>
            </a:r>
            <a:r>
              <a:rPr lang="ru-RU" sz="2400" b="1" dirty="0" smtClean="0">
                <a:latin typeface="Cambria" panose="02040503050406030204" pitchFamily="18" charset="0"/>
              </a:rPr>
              <a:t> руководством  </a:t>
            </a:r>
            <a:r>
              <a:rPr lang="ru-RU" sz="2400" b="1" dirty="0">
                <a:latin typeface="Cambria" panose="02040503050406030204" pitchFamily="18" charset="0"/>
              </a:rPr>
              <a:t>академика </a:t>
            </a:r>
            <a:r>
              <a:rPr lang="ru-RU" sz="2400" b="1" dirty="0" smtClean="0">
                <a:latin typeface="Cambria" panose="02040503050406030204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Деревянко</a:t>
            </a:r>
            <a:r>
              <a:rPr lang="ru-RU" sz="2400" b="1" dirty="0" smtClean="0">
                <a:latin typeface="Cambria" panose="02040503050406030204" pitchFamily="18" charset="0"/>
              </a:rPr>
              <a:t>  </a:t>
            </a:r>
            <a:r>
              <a:rPr lang="ru-RU" sz="2400" b="1" dirty="0">
                <a:latin typeface="Cambria" panose="02040503050406030204" pitchFamily="18" charset="0"/>
              </a:rPr>
              <a:t>позволила обнаружить </a:t>
            </a:r>
            <a:r>
              <a:rPr lang="ru-RU" sz="2400" b="1" dirty="0" smtClean="0">
                <a:latin typeface="Cambria" panose="02040503050406030204" pitchFamily="18" charset="0"/>
              </a:rPr>
              <a:t> новый</a:t>
            </a:r>
            <a:r>
              <a:rPr lang="ru-RU" sz="2400" b="1" dirty="0">
                <a:latin typeface="Cambria" panose="02040503050406030204" pitchFamily="18" charset="0"/>
              </a:rPr>
              <a:t>, </a:t>
            </a:r>
            <a:r>
              <a:rPr lang="ru-RU" sz="2400" b="1" dirty="0" smtClean="0">
                <a:latin typeface="Cambria" panose="02040503050406030204" pitchFamily="18" charset="0"/>
              </a:rPr>
              <a:t> третий  по </a:t>
            </a:r>
            <a:r>
              <a:rPr lang="ru-RU" sz="2400" b="1" dirty="0">
                <a:latin typeface="Cambria" panose="02040503050406030204" pitchFamily="18" charset="0"/>
              </a:rPr>
              <a:t> </a:t>
            </a:r>
            <a:r>
              <a:rPr lang="ru-RU" sz="2400" b="1" dirty="0" smtClean="0">
                <a:latin typeface="Cambria" panose="02040503050406030204" pitchFamily="18" charset="0"/>
              </a:rPr>
              <a:t>счету  вид  </a:t>
            </a:r>
            <a:r>
              <a:rPr lang="ru-RU" sz="2400" b="1" dirty="0">
                <a:latin typeface="Cambria" panose="02040503050406030204" pitchFamily="18" charset="0"/>
              </a:rPr>
              <a:t>человеческих </a:t>
            </a:r>
            <a:r>
              <a:rPr lang="ru-RU" sz="2400" b="1" dirty="0" smtClean="0">
                <a:latin typeface="Cambria" panose="02040503050406030204" pitchFamily="18" charset="0"/>
              </a:rPr>
              <a:t>существ –</a:t>
            </a:r>
            <a:r>
              <a:rPr lang="ru-RU" sz="2800" b="1" dirty="0" smtClean="0">
                <a:latin typeface="Cambria" panose="02040503050406030204" pitchFamily="18" charset="0"/>
              </a:rPr>
              <a:t> </a:t>
            </a:r>
            <a:endParaRPr lang="ru-RU" dirty="0"/>
          </a:p>
        </p:txBody>
      </p:sp>
      <p:pic>
        <p:nvPicPr>
          <p:cNvPr id="47108" name="Объект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2750143"/>
            <a:ext cx="4100111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314" y="692696"/>
            <a:ext cx="86461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Ученые  считали, что  есть </a:t>
            </a:r>
            <a:b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два  типа  древних  людей-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71625" y="1646803"/>
            <a:ext cx="3182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неандертальцы   и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54163" y="1648813"/>
            <a:ext cx="24000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кроманьонцы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53879" y="5445224"/>
            <a:ext cx="25129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денисовцев</a:t>
            </a:r>
            <a:endParaRPr lang="ru-RU" sz="2000" b="1" dirty="0">
              <a:latin typeface="Cambria" panose="02040503050406030204" pitchFamily="18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39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816" y="332656"/>
            <a:ext cx="4572000" cy="62478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Мамонты — современники древних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греков</a:t>
            </a:r>
          </a:p>
          <a:p>
            <a:pPr algn="ctr"/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/>
              <a:t>Мамонты были современниками критской цивилизации и вымерли уже в историческое время, а не в эпоху каменного века, как считалось ранее</a:t>
            </a:r>
            <a:r>
              <a:rPr lang="ru-RU" sz="2800" b="1" dirty="0" smtClean="0"/>
              <a:t>.</a:t>
            </a:r>
          </a:p>
          <a:p>
            <a:pPr algn="ctr"/>
            <a:r>
              <a:rPr lang="ru-RU" sz="2800" b="1" dirty="0" smtClean="0"/>
              <a:t>Открытие российских учёных.</a:t>
            </a:r>
            <a:endParaRPr lang="ru-RU" sz="2800" b="1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2327e3d387c358a78a5ed04abac1e560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332" y="653718"/>
            <a:ext cx="4388163" cy="450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52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252536" y="764704"/>
            <a:ext cx="43426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       </a:t>
            </a:r>
            <a:r>
              <a:rPr lang="ru-RU" sz="2800" b="1" dirty="0" smtClean="0"/>
              <a:t>7  июня  1999  года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       в  ознаменование</a:t>
            </a:r>
          </a:p>
          <a:p>
            <a:r>
              <a:rPr lang="ru-RU" sz="2800" b="1" dirty="0" smtClean="0"/>
              <a:t>       275 – </a:t>
            </a:r>
            <a:r>
              <a:rPr lang="ru-RU" sz="2800" b="1" dirty="0" err="1" smtClean="0"/>
              <a:t>летия</a:t>
            </a:r>
            <a:r>
              <a:rPr lang="ru-RU" sz="2800" b="1" dirty="0" smtClean="0"/>
              <a:t>  со  дня              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    основания  в  России  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         Академии  наук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          был  учреждён</a:t>
            </a:r>
          </a:p>
          <a:p>
            <a:pPr algn="ctr"/>
            <a:r>
              <a:rPr lang="ru-RU" sz="2800" b="1" dirty="0" smtClean="0"/>
              <a:t>  День</a:t>
            </a:r>
          </a:p>
          <a:p>
            <a:pPr algn="ctr"/>
            <a:r>
              <a:rPr lang="ru-RU" sz="2800" b="1" dirty="0" smtClean="0"/>
              <a:t>  российской </a:t>
            </a:r>
          </a:p>
          <a:p>
            <a:pPr algn="ctr"/>
            <a:r>
              <a:rPr lang="ru-RU" sz="2800" b="1" dirty="0" smtClean="0"/>
              <a:t> науки</a:t>
            </a:r>
            <a:endParaRPr lang="ru-RU" sz="2800" b="1" dirty="0"/>
          </a:p>
        </p:txBody>
      </p:sp>
      <p:pic>
        <p:nvPicPr>
          <p:cNvPr id="7" name="Рисунок 6" descr="https://historytime.ru/wp-content/uploads/2017/07/dvorec.jpe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23929" y="260648"/>
            <a:ext cx="5141248" cy="3672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20072" y="4149080"/>
            <a:ext cx="294734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Российская</a:t>
            </a:r>
          </a:p>
          <a:p>
            <a:pPr algn="ctr"/>
            <a:r>
              <a:rPr lang="ru-RU" sz="2800" b="1" dirty="0"/>
              <a:t> </a:t>
            </a:r>
            <a:r>
              <a:rPr lang="ru-RU" sz="2800" b="1" dirty="0" smtClean="0"/>
              <a:t>академия</a:t>
            </a:r>
          </a:p>
          <a:p>
            <a:pPr algn="ctr"/>
            <a:r>
              <a:rPr lang="ru-RU" sz="2800" b="1" dirty="0"/>
              <a:t> </a:t>
            </a:r>
            <a:r>
              <a:rPr lang="ru-RU" sz="2800" b="1" dirty="0" smtClean="0"/>
              <a:t>наук</a:t>
            </a:r>
          </a:p>
          <a:p>
            <a:pPr algn="ctr"/>
            <a:r>
              <a:rPr lang="ru-RU" sz="2800" b="1" dirty="0"/>
              <a:t> </a:t>
            </a:r>
            <a:r>
              <a:rPr lang="ru-RU" sz="2800" b="1" dirty="0" smtClean="0"/>
              <a:t>в </a:t>
            </a:r>
          </a:p>
          <a:p>
            <a:pPr algn="ctr"/>
            <a:r>
              <a:rPr lang="ru-RU" sz="2800" b="1" dirty="0" smtClean="0"/>
              <a:t>Санкт-Петербурге</a:t>
            </a:r>
            <a:endParaRPr lang="ru-RU" sz="2800" b="1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56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4572000" cy="5940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Экзаваттные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лазеры</a:t>
            </a:r>
          </a:p>
          <a:p>
            <a:pPr algn="ctr"/>
            <a:endParaRPr lang="ru-RU" sz="3200" b="1" dirty="0">
              <a:solidFill>
                <a:srgbClr val="FF0000"/>
              </a:solidFill>
            </a:endParaRPr>
          </a:p>
          <a:p>
            <a:pPr algn="ctr"/>
            <a:r>
              <a:rPr lang="ru-RU" sz="2400" b="1" dirty="0"/>
              <a:t>В России создана технология, которая позволяет получить самое мощное световое излучение на Земле. В 2006 году </a:t>
            </a:r>
            <a:r>
              <a:rPr lang="ru-RU" sz="2400" b="1" dirty="0" smtClean="0"/>
              <a:t>построена </a:t>
            </a:r>
            <a:r>
              <a:rPr lang="ru-RU" sz="2400" b="1" dirty="0"/>
              <a:t>установка </a:t>
            </a:r>
            <a:r>
              <a:rPr lang="ru-RU" sz="2400" b="1" dirty="0" smtClean="0"/>
              <a:t>PEARL, </a:t>
            </a:r>
            <a:r>
              <a:rPr lang="ru-RU" sz="2400" b="1" dirty="0"/>
              <a:t>основанная на технологии параметрического усиления света в нелинейно-оптических кристаллах. Эта установка выдала импульс мощностью 0,56 </a:t>
            </a:r>
            <a:r>
              <a:rPr lang="ru-RU" sz="2400" b="1" dirty="0" err="1"/>
              <a:t>петаватта</a:t>
            </a:r>
            <a:r>
              <a:rPr lang="ru-RU" sz="2400" b="1" dirty="0"/>
              <a:t>, что в сотни раз превосходит мощность всех электростанций Земли.</a:t>
            </a:r>
          </a:p>
        </p:txBody>
      </p:sp>
      <p:pic>
        <p:nvPicPr>
          <p:cNvPr id="5" name="Рисунок 4" descr="2604b5c568005b7aaf103f344b8c2b64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052736"/>
            <a:ext cx="4507127" cy="48257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34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822" y="15114"/>
            <a:ext cx="4572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Сверхмощные </a:t>
            </a:r>
            <a:endParaRPr lang="ru-RU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магнитные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Поля</a:t>
            </a:r>
          </a:p>
          <a:p>
            <a:pPr algn="ctr"/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/>
              <a:t>Физики из российского ядерного центра в Сарове под руководством Александра </a:t>
            </a:r>
            <a:r>
              <a:rPr lang="ru-RU" sz="2800" b="1" dirty="0" smtClean="0"/>
              <a:t> Павловского </a:t>
            </a:r>
            <a:r>
              <a:rPr lang="ru-RU" sz="2800" b="1" dirty="0"/>
              <a:t>в начале 1990-х годов разработали метод получения рекордно мощных </a:t>
            </a:r>
            <a:r>
              <a:rPr lang="ru-RU" sz="2800" b="1" dirty="0" smtClean="0"/>
              <a:t> магнитных  </a:t>
            </a:r>
            <a:r>
              <a:rPr lang="ru-RU" sz="2800" b="1" dirty="0"/>
              <a:t>полей.</a:t>
            </a:r>
          </a:p>
        </p:txBody>
      </p:sp>
      <p:pic>
        <p:nvPicPr>
          <p:cNvPr id="5" name="Рисунок 4" descr="578a91055ac8af2f25367709af56c316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7526" y="1052736"/>
            <a:ext cx="4408970" cy="46085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66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1555"/>
            <a:ext cx="4572000" cy="717119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Метан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вода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Марсе</a:t>
            </a:r>
          </a:p>
          <a:p>
            <a:pPr algn="ctr"/>
            <a:endParaRPr lang="ru-RU" sz="36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/>
              <a:t>Хотя в постсоветский период России не удалось осуществить успешных самостоятельных межпланетных миссий, российские научные приборы на американских и европейских зондах и наземные наблюдения принесли уникальные данные о других планетах.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ec295655cf1de3c2d263a8d7be6d69e8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764704"/>
            <a:ext cx="4573833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58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ÐµÐ¾Ð½Ð¸Ð´ Ð Ð¾ÑÐ°Ð»Ñ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" y="215836"/>
            <a:ext cx="4392489" cy="57382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0"/>
            <a:ext cx="493204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Рошаль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Леонид  Михайлович</a:t>
            </a:r>
            <a:endParaRPr lang="ru-RU" sz="3200" b="1" i="1" dirty="0" smtClean="0"/>
          </a:p>
          <a:p>
            <a:pPr algn="ctr"/>
            <a:r>
              <a:rPr lang="ru-RU" sz="2800" b="1" i="1" dirty="0" smtClean="0"/>
              <a:t>Советский </a:t>
            </a:r>
            <a:r>
              <a:rPr lang="ru-RU" sz="2800" b="1" i="1" dirty="0"/>
              <a:t>и российский педиатр и хирург, общественный деятель. Президент НИИ неотложной детской хирургии и травматологии, директор НИИ неотложной детской хирургии и травматологии. Президент Национальной медицинской палаты. «Детский </a:t>
            </a:r>
            <a:r>
              <a:rPr lang="ru-RU" sz="2800" b="1" i="1" dirty="0" smtClean="0"/>
              <a:t> доктор  мира</a:t>
            </a:r>
            <a:r>
              <a:rPr lang="ru-RU" sz="2800" b="1" i="1" dirty="0"/>
              <a:t>». Доктор </a:t>
            </a:r>
            <a:r>
              <a:rPr lang="ru-RU" sz="2800" b="1" i="1" dirty="0" smtClean="0"/>
              <a:t> медицинских  наук</a:t>
            </a:r>
            <a:r>
              <a:rPr lang="ru-RU" sz="2800" b="1" i="1" dirty="0"/>
              <a:t>, профессор. 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43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prf.ru/media/images/personal/medium/alfer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494"/>
            <a:ext cx="4344418" cy="57925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0" y="331282"/>
            <a:ext cx="43481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/>
              <a:t>Советский  и  </a:t>
            </a:r>
            <a:r>
              <a:rPr lang="ru-RU" sz="2800" b="1" i="1" dirty="0"/>
              <a:t>российский физик, единственный </a:t>
            </a:r>
            <a:r>
              <a:rPr lang="ru-RU" sz="2800" b="1" i="1" dirty="0" smtClean="0"/>
              <a:t> из </a:t>
            </a:r>
            <a:r>
              <a:rPr lang="ru-RU" sz="2800" b="1" i="1" dirty="0"/>
              <a:t>проживающих </a:t>
            </a:r>
            <a:r>
              <a:rPr lang="ru-RU" sz="2800" b="1" i="1" dirty="0" smtClean="0"/>
              <a:t> сейчас  в России  </a:t>
            </a:r>
            <a:r>
              <a:rPr lang="ru-RU" sz="2800" b="1" i="1" dirty="0"/>
              <a:t>лауреатов </a:t>
            </a:r>
            <a:r>
              <a:rPr lang="ru-RU" sz="2800" b="1" i="1" dirty="0" smtClean="0"/>
              <a:t>Нобелевской  премии по </a:t>
            </a:r>
            <a:r>
              <a:rPr lang="ru-RU" sz="2800" b="1" i="1" dirty="0"/>
              <a:t>физике. </a:t>
            </a:r>
            <a:r>
              <a:rPr lang="ru-RU" sz="2800" b="1" i="1" dirty="0" smtClean="0"/>
              <a:t> Вице-президент РАН  </a:t>
            </a:r>
            <a:r>
              <a:rPr lang="ru-RU" sz="2800" b="1" i="1" dirty="0"/>
              <a:t>с </a:t>
            </a:r>
            <a:r>
              <a:rPr lang="ru-RU" sz="2800" b="1" i="1" dirty="0" smtClean="0"/>
              <a:t> 1991 </a:t>
            </a:r>
            <a:r>
              <a:rPr lang="ru-RU" sz="2800" b="1" i="1" dirty="0"/>
              <a:t>до </a:t>
            </a:r>
            <a:r>
              <a:rPr lang="ru-RU" sz="2800" b="1" i="1" dirty="0" smtClean="0"/>
              <a:t>2017  </a:t>
            </a:r>
            <a:r>
              <a:rPr lang="ru-RU" sz="2800" b="1" i="1" dirty="0"/>
              <a:t>года. Председатель Президиума Санкт-Петербургского </a:t>
            </a:r>
            <a:r>
              <a:rPr lang="ru-RU" sz="2800" b="1" i="1" dirty="0" smtClean="0"/>
              <a:t> научного  центра  </a:t>
            </a:r>
            <a:r>
              <a:rPr lang="ru-RU" sz="2800" b="1" i="1" dirty="0"/>
              <a:t>РАН. </a:t>
            </a:r>
            <a:r>
              <a:rPr lang="ru-RU" sz="2800" b="1" i="1" dirty="0" smtClean="0"/>
              <a:t>Член  КПСС  </a:t>
            </a:r>
            <a:r>
              <a:rPr lang="ru-RU" sz="2800" b="1" i="1" dirty="0"/>
              <a:t>с </a:t>
            </a:r>
            <a:r>
              <a:rPr lang="ru-RU" sz="2800" b="1" i="1" dirty="0" smtClean="0"/>
              <a:t> 1965  года</a:t>
            </a:r>
            <a:r>
              <a:rPr lang="ru-RU" sz="2800" b="1" i="1" dirty="0"/>
              <a:t>.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98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9992" y="0"/>
            <a:ext cx="462666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 </a:t>
            </a:r>
            <a:r>
              <a:rPr lang="ru-RU" sz="4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Капица</a:t>
            </a:r>
            <a:r>
              <a:rPr lang="ru-RU" sz="2800" b="1" i="1" dirty="0" smtClean="0"/>
              <a:t>. </a:t>
            </a:r>
          </a:p>
          <a:p>
            <a:pPr algn="ctr"/>
            <a:endParaRPr lang="ru-RU" sz="2800" b="1" i="1" dirty="0" smtClean="0"/>
          </a:p>
          <a:p>
            <a:pPr algn="ctr"/>
            <a:r>
              <a:rPr lang="ru-RU" sz="2800" b="1" i="1" dirty="0" smtClean="0"/>
              <a:t>Удостоен  Нобелевской </a:t>
            </a:r>
            <a:r>
              <a:rPr lang="ru-RU" sz="2800" b="1" i="1" dirty="0"/>
              <a:t>премии </a:t>
            </a:r>
            <a:r>
              <a:rPr lang="ru-RU" sz="2800" b="1" i="1" dirty="0" smtClean="0"/>
              <a:t> за  открытие сверхтекучести </a:t>
            </a:r>
            <a:r>
              <a:rPr lang="ru-RU" sz="2800" b="1" i="1" dirty="0"/>
              <a:t>жидкого гелия (1978 год). Разработчик </a:t>
            </a:r>
            <a:r>
              <a:rPr lang="ru-RU" sz="2800" b="1" i="1" dirty="0" smtClean="0"/>
              <a:t>промышленной  </a:t>
            </a:r>
            <a:r>
              <a:rPr lang="ru-RU" sz="2800" b="1" i="1" dirty="0"/>
              <a:t>установки </a:t>
            </a:r>
            <a:r>
              <a:rPr lang="ru-RU" sz="2800" b="1" i="1" dirty="0" smtClean="0"/>
              <a:t>для  сжижения  </a:t>
            </a:r>
            <a:r>
              <a:rPr lang="ru-RU" sz="2800" b="1" i="1" dirty="0"/>
              <a:t>газов. </a:t>
            </a:r>
            <a:endParaRPr lang="ru-RU" sz="2800" b="1" i="1" dirty="0" smtClean="0"/>
          </a:p>
          <a:p>
            <a:pPr algn="ctr"/>
            <a:r>
              <a:rPr lang="ru-RU" sz="2800" b="1" i="1" dirty="0" smtClean="0"/>
              <a:t>Один  из основателей </a:t>
            </a:r>
            <a:r>
              <a:rPr lang="ru-RU" sz="2800" b="1" i="1" dirty="0"/>
              <a:t> </a:t>
            </a:r>
            <a:r>
              <a:rPr lang="ru-RU" sz="2800" b="1" i="1" dirty="0" smtClean="0"/>
              <a:t>Московского физико-технического института.</a:t>
            </a:r>
            <a:r>
              <a:rPr lang="ru-RU" sz="2800" b="1" i="1" dirty="0" smtClean="0">
                <a:hlinkClick r:id="rId2"/>
              </a:rPr>
              <a:t>  </a:t>
            </a:r>
            <a:endParaRPr lang="ru-RU" sz="2800" b="1" i="1" dirty="0"/>
          </a:p>
        </p:txBody>
      </p:sp>
      <p:pic>
        <p:nvPicPr>
          <p:cNvPr id="3074" name="Picture 2" descr="https://www.kefline.ru/wp-content/uploads/2017/08/5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18" t="7345" r="20001" b="12013"/>
          <a:stretch/>
        </p:blipFill>
        <p:spPr bwMode="auto">
          <a:xfrm>
            <a:off x="107505" y="692696"/>
            <a:ext cx="4243270" cy="48310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67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9992" y="18335"/>
            <a:ext cx="4572000" cy="66787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Святослав  </a:t>
            </a:r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Федоров</a:t>
            </a:r>
          </a:p>
          <a:p>
            <a:pPr algn="ctr" fontAlgn="base"/>
            <a:r>
              <a:rPr lang="ru-RU" sz="2800" b="1" i="1" dirty="0"/>
              <a:t>Офтальмолог, микрохирург. Создатель линзы Федорова-Захарова (1962 год) – одного из лучших жестких искусственных хрусталиков в мире. Первым в </a:t>
            </a:r>
            <a:r>
              <a:rPr lang="ru-RU" sz="2800" b="1" i="1" dirty="0" smtClean="0"/>
              <a:t>мире  </a:t>
            </a:r>
            <a:r>
              <a:rPr lang="ru-RU" sz="2800" b="1" i="1" dirty="0"/>
              <a:t>сделал </a:t>
            </a:r>
            <a:r>
              <a:rPr lang="ru-RU" sz="2800" b="1" i="1" dirty="0" smtClean="0"/>
              <a:t>операцию  </a:t>
            </a:r>
            <a:r>
              <a:rPr lang="ru-RU" sz="2800" b="1" i="1" dirty="0"/>
              <a:t>по </a:t>
            </a:r>
            <a:r>
              <a:rPr lang="ru-RU" sz="2800" b="1" i="1" dirty="0" smtClean="0"/>
              <a:t> лечению глаукомы  на  </a:t>
            </a:r>
            <a:r>
              <a:rPr lang="ru-RU" sz="2800" b="1" i="1" dirty="0"/>
              <a:t>ранних </a:t>
            </a:r>
            <a:r>
              <a:rPr lang="ru-RU" sz="2800" b="1" i="1" dirty="0" smtClean="0"/>
              <a:t>стадиях  </a:t>
            </a:r>
            <a:r>
              <a:rPr lang="ru-RU" sz="2800" b="1" i="1" dirty="0"/>
              <a:t>(1973 год). Впоследствии </a:t>
            </a:r>
            <a:r>
              <a:rPr lang="ru-RU" sz="2800" b="1" i="1" dirty="0" smtClean="0"/>
              <a:t> его  метод </a:t>
            </a:r>
            <a:r>
              <a:rPr lang="ru-RU" sz="2800" b="1" i="1" dirty="0"/>
              <a:t>стал </a:t>
            </a:r>
            <a:r>
              <a:rPr lang="ru-RU" sz="2800" b="1" i="1" dirty="0" smtClean="0"/>
              <a:t> применяться </a:t>
            </a:r>
            <a:r>
              <a:rPr lang="ru-RU" sz="2800" b="1" i="1" dirty="0"/>
              <a:t>повсеместно.</a:t>
            </a:r>
          </a:p>
        </p:txBody>
      </p:sp>
      <p:pic>
        <p:nvPicPr>
          <p:cNvPr id="5" name="Рисунок 4" descr="https://ruspekh.ru/images/articles/18777/2016_06_01-04-01_001.jp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548680"/>
            <a:ext cx="4499992" cy="53285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45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63888" y="-7942"/>
            <a:ext cx="5586211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Евгений </a:t>
            </a: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Касперский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base"/>
            <a:r>
              <a:rPr lang="ru-RU" sz="2800" b="1" i="1" dirty="0" smtClean="0"/>
              <a:t>Российский  программист, известный </a:t>
            </a:r>
            <a:r>
              <a:rPr lang="ru-RU" sz="2800" b="1" i="1" dirty="0"/>
              <a:t>в мире эксперт в сфере IT-безопасности. Создатель антивирусного программного обеспечения, защищающего от вирусов, троянских, шпионских программ и неизвестных угроз. Вошел в сотню глобальных мыслителей (</a:t>
            </a:r>
            <a:r>
              <a:rPr lang="ru-RU" sz="2800" b="1" i="1" dirty="0" err="1"/>
              <a:t>Global</a:t>
            </a:r>
            <a:r>
              <a:rPr lang="ru-RU" sz="2800" b="1" i="1" dirty="0"/>
              <a:t> </a:t>
            </a:r>
            <a:r>
              <a:rPr lang="ru-RU" sz="2800" b="1" i="1" dirty="0" err="1"/>
              <a:t>Thinker</a:t>
            </a:r>
            <a:r>
              <a:rPr lang="ru-RU" sz="2800" b="1" i="1" dirty="0"/>
              <a:t>) по версии американского журнала </a:t>
            </a:r>
            <a:r>
              <a:rPr lang="ru-RU" sz="2800" b="1" i="1" dirty="0" err="1"/>
              <a:t>Foreign</a:t>
            </a:r>
            <a:r>
              <a:rPr lang="ru-RU" sz="2800" b="1" i="1" dirty="0"/>
              <a:t> </a:t>
            </a:r>
            <a:r>
              <a:rPr lang="ru-RU" sz="2800" b="1" i="1" dirty="0" err="1"/>
              <a:t>Policy</a:t>
            </a:r>
            <a:r>
              <a:rPr lang="ru-RU" sz="2800" b="1" i="1" dirty="0"/>
              <a:t> (2012 год). Почетный доктор наук Университета Плимута (Великобритания).</a:t>
            </a:r>
          </a:p>
        </p:txBody>
      </p:sp>
      <p:pic>
        <p:nvPicPr>
          <p:cNvPr id="5" name="Рисунок 4" descr="https://zabavnik.club/wp-content/uploads/13-132.jp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76672"/>
            <a:ext cx="3851920" cy="51125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71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38</a:t>
            </a:fld>
            <a:endParaRPr lang="ru-RU"/>
          </a:p>
        </p:txBody>
      </p:sp>
      <p:pic>
        <p:nvPicPr>
          <p:cNvPr id="1026" name="Picture 2" descr="https://static.mk.ru/upload/entities/2022/09/20/14/articles/facebookPicture/0d/c8/a4/45/f17d9b41bb2ab268f11e407a7d4889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85"/>
            <a:ext cx="93726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9692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88640"/>
            <a:ext cx="8640960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 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</a:t>
            </a: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времена  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наука </a:t>
            </a: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являлась  мощным  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ресурсом </a:t>
            </a: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экономических  преобразований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важнейшей  составляющей  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национального богатства, </a:t>
            </a: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движущей  силой  технического 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прогресса. </a:t>
            </a:r>
            <a:endParaRPr lang="ru-RU" alt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Научно-технический  потенциал  любой 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страны</a:t>
            </a:r>
            <a:r>
              <a:rPr lang="ru-RU" alt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 важнейший  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национальный ресурс, одна </a:t>
            </a: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  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 </a:t>
            </a: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промышленного  развития,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повышения  благосостояния  населения  страны.</a:t>
            </a:r>
            <a:endParaRPr lang="ru-RU" alt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0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01605" y="0"/>
            <a:ext cx="428661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Российская  наука  дала миру много  великих  имен и  открытий.  М.В. Ломоносов, Д.И. Менделеев, Э.К. Циолковский, П.Л. </a:t>
            </a:r>
            <a:r>
              <a:rPr lang="ru-RU" sz="2400" b="1" dirty="0" err="1" smtClean="0"/>
              <a:t>Капица</a:t>
            </a:r>
            <a:r>
              <a:rPr lang="ru-RU" sz="2400" b="1" dirty="0" smtClean="0"/>
              <a:t>,  И.В. Курчатов, С.П. Королев — эти  ученые известны  всему  миру. Благодаря их  открытиям Россия  стала  первой  страной, в которой были разработаны основы биосферы, впервые в мире в  космос  запущен искусственный  спутник Земли,  введена в эксплуатацию первая в мире атомная  станция.</a:t>
            </a:r>
            <a:endParaRPr lang="ru-RU" sz="2400" b="1" dirty="0"/>
          </a:p>
        </p:txBody>
      </p:sp>
      <p:pic>
        <p:nvPicPr>
          <p:cNvPr id="6" name="Рисунок 5" descr="http://prezentacii.info/wp-content/uploads/2015/11/4rkwxN73xb7ry0PN/1.jp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60" y="69021"/>
            <a:ext cx="1706527" cy="204893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366days.ru/media/article_images/1857/0qz2wmZpkTA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7" y="2089906"/>
            <a:ext cx="1602892" cy="21136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s://mendeleev.info/wp-content/uploads/2018/09/Kapitza_003-768x1076.jpg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72" b="9648"/>
          <a:stretch/>
        </p:blipFill>
        <p:spPr bwMode="auto">
          <a:xfrm>
            <a:off x="236228" y="4281751"/>
            <a:ext cx="1527459" cy="22939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tps://regnum.ru/uploads/pictures/news/2017/10/04/regnum_picture_1507148027256162_normal.jpg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62850" y="2332934"/>
            <a:ext cx="1522164" cy="187064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https://sensum-club.pro/wp-content/uploads/2018/02/in_article_58333f7f79.jpg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60052" y="4359927"/>
            <a:ext cx="2016404" cy="21375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http://amazing-facts.ru/img/im_289.jpg"/>
          <p:cNvPicPr/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9191" r="-976"/>
          <a:stretch/>
        </p:blipFill>
        <p:spPr bwMode="auto">
          <a:xfrm>
            <a:off x="6646121" y="-170353"/>
            <a:ext cx="1433456" cy="22883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23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1143000"/>
          </a:xfrm>
        </p:spPr>
        <p:txBody>
          <a:bodyPr/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076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79695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ВЕЛИКИЕ   РУССКИЕ   УЧЁНЫЕ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71801"/>
            <a:ext cx="4572000" cy="57861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Михаил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Васильевич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Ломоносов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/>
              <a:t>(</a:t>
            </a:r>
            <a:r>
              <a:rPr lang="ru-RU" sz="2800" b="1" dirty="0"/>
              <a:t>1711 – 1765) – великий русский ученый, химик, физик, художник, историк, поэт и писатель, труды которого стали известны во всем мире. Прославился в таких областях знаний, как: астрономия, геология, приборостроение, география и многих других.</a:t>
            </a:r>
          </a:p>
          <a:p>
            <a:endParaRPr lang="ru-RU" dirty="0"/>
          </a:p>
        </p:txBody>
      </p:sp>
      <p:pic>
        <p:nvPicPr>
          <p:cNvPr id="1026" name="Picture 2" descr="http://www.vokrugsveta.ru/img/bx/medialibrary/c35/c359b3f1b8f5f510eedc06836535e590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41418" y="908720"/>
            <a:ext cx="4802582" cy="54726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79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556792"/>
            <a:ext cx="480952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Менделеев   Дмитрий Иванович   </a:t>
            </a:r>
          </a:p>
          <a:p>
            <a:pPr algn="ctr"/>
            <a:r>
              <a:rPr lang="ru-RU" sz="3200" b="1" dirty="0" smtClean="0"/>
              <a:t>(</a:t>
            </a:r>
            <a:r>
              <a:rPr lang="ru-RU" sz="3200" b="1" dirty="0"/>
              <a:t>1834— 1907), химик, </a:t>
            </a:r>
            <a:r>
              <a:rPr lang="ru-RU" sz="3200" b="1" dirty="0" smtClean="0"/>
              <a:t> создатель </a:t>
            </a:r>
            <a:r>
              <a:rPr lang="ru-RU" sz="3200" b="1" dirty="0"/>
              <a:t>периодической </a:t>
            </a:r>
            <a:r>
              <a:rPr lang="ru-RU" sz="3200" b="1" dirty="0" smtClean="0"/>
              <a:t> системы </a:t>
            </a:r>
            <a:r>
              <a:rPr lang="ru-RU" sz="3200" b="1" dirty="0"/>
              <a:t>химических </a:t>
            </a:r>
            <a:r>
              <a:rPr lang="ru-RU" sz="3200" b="1" dirty="0" smtClean="0"/>
              <a:t> элементов</a:t>
            </a:r>
            <a:r>
              <a:rPr lang="ru-RU" sz="3200" b="1" dirty="0"/>
              <a:t>.</a:t>
            </a:r>
          </a:p>
        </p:txBody>
      </p:sp>
      <p:pic>
        <p:nvPicPr>
          <p:cNvPr id="5" name="Рисунок 4" descr="https://366days.ru/media/article_images/1857/0qz2wmZpkTA.jp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1047" y="260648"/>
            <a:ext cx="4059555" cy="55753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86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24smi.org/public/media/resize/660x-/celebrity/2017/04/19/tJUsJpdvZgWZ_sofia-kovalevskaia.jp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63"/>
          <a:stretch/>
        </p:blipFill>
        <p:spPr bwMode="auto">
          <a:xfrm>
            <a:off x="4784826" y="188640"/>
            <a:ext cx="4057855" cy="50419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37039"/>
            <a:ext cx="4572000" cy="5940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СОФЬЯ  КОВАЛЕВСКАЯ</a:t>
            </a:r>
          </a:p>
          <a:p>
            <a:pPr algn="ctr"/>
            <a:r>
              <a:rPr lang="ru-RU" sz="2800" b="1" dirty="0" smtClean="0"/>
              <a:t>Русский </a:t>
            </a:r>
            <a:r>
              <a:rPr lang="ru-RU" sz="2800" b="1" dirty="0"/>
              <a:t>математик и механик, с 1889 года иностранный член-корреспондент Петербургской Академии наук.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</a:t>
            </a:r>
            <a:r>
              <a:rPr lang="ru-RU" sz="2800" b="1" dirty="0"/>
              <a:t> в России и в Северной Европе женщина-профессор и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</a:t>
            </a:r>
            <a:r>
              <a:rPr lang="ru-RU" sz="2800" b="1" dirty="0"/>
              <a:t> в мире женщина -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профессор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математики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25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avlov_portrai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08104" y="628916"/>
            <a:ext cx="3057525" cy="42767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2302" y="628916"/>
            <a:ext cx="4572000" cy="55707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   ПАВЛОВ – </a:t>
            </a:r>
          </a:p>
          <a:p>
            <a:pPr algn="ctr"/>
            <a:r>
              <a:rPr lang="ru-RU" sz="3200" b="1" dirty="0" smtClean="0"/>
              <a:t>создатель </a:t>
            </a:r>
            <a:r>
              <a:rPr lang="ru-RU" sz="3200" b="1" dirty="0"/>
              <a:t>науки о высшей нервной деятельности и представлений о процессах регуляции пищеварения; основатель крупнейшей российской физиологической </a:t>
            </a:r>
            <a:r>
              <a:rPr lang="ru-RU" sz="3200" b="1" dirty="0" smtClean="0"/>
              <a:t>школы.</a:t>
            </a:r>
            <a:endParaRPr lang="ru-RU" sz="3200" b="1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655F-0F35-4DAA-8ED8-41FD5AE322A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46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altLang="ru-RU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smtClean="0"/>
          </a:p>
        </p:txBody>
      </p:sp>
      <p:pic>
        <p:nvPicPr>
          <p:cNvPr id="28676" name="Picture 4" descr="img_1871"/>
          <p:cNvPicPr>
            <a:picLocks noChangeAspect="1" noChangeArrowheads="1"/>
          </p:cNvPicPr>
          <p:nvPr/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Box 1"/>
          <p:cNvSpPr txBox="1">
            <a:spLocks noChangeArrowheads="1"/>
          </p:cNvSpPr>
          <p:nvPr/>
        </p:nvSpPr>
        <p:spPr bwMode="auto">
          <a:xfrm>
            <a:off x="107950" y="115888"/>
            <a:ext cx="4862513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charset="0"/>
              </a:rPr>
              <a:t>Изобретателем первого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charset="0"/>
              </a:rPr>
              <a:t> в мире двухколесного велосипеда россияне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charset="0"/>
              </a:rPr>
              <a:t> считают уральца</a:t>
            </a:r>
            <a:r>
              <a:rPr lang="ru-RU" altLang="ru-RU" sz="2800" b="1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Ефима Артамонова</a:t>
            </a:r>
            <a:r>
              <a:rPr lang="ru-RU" alt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dirty="0">
              <a:solidFill>
                <a:srgbClr val="C0000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charset="0"/>
              </a:rPr>
              <a:t>Его били розгами за то,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charset="0"/>
              </a:rPr>
              <a:t> что в 1800  году ездил на диковинном «самокате»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charset="0"/>
              </a:rPr>
              <a:t>по улицам и пугал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charset="0"/>
              </a:rPr>
              <a:t>лошадей</a:t>
            </a:r>
            <a:r>
              <a:rPr lang="ru-RU" altLang="ru-RU" sz="2800" b="1" dirty="0" smtClean="0">
                <a:latin typeface="Arial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dirty="0">
              <a:solidFill>
                <a:srgbClr val="C0000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1800 – </a:t>
            </a:r>
            <a: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год </a:t>
            </a:r>
            <a:r>
              <a:rPr lang="ru-RU" altLang="ru-RU" sz="2800" b="1" dirty="0">
                <a:latin typeface="Arial" charset="0"/>
              </a:rPr>
              <a:t>изобретения велосипеда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charset="0"/>
              </a:rPr>
              <a:t>(</a:t>
            </a:r>
            <a:r>
              <a:rPr lang="ru-RU" altLang="ru-RU" sz="2800" b="1" dirty="0" smtClean="0">
                <a:latin typeface="Arial" charset="0"/>
              </a:rPr>
              <a:t>219 </a:t>
            </a:r>
            <a:r>
              <a:rPr lang="ru-RU" altLang="ru-RU" sz="2800" b="1" dirty="0">
                <a:latin typeface="Arial" charset="0"/>
              </a:rPr>
              <a:t>лет назад!)</a:t>
            </a:r>
          </a:p>
        </p:txBody>
      </p:sp>
      <p:pic>
        <p:nvPicPr>
          <p:cNvPr id="28678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0463" y="192088"/>
            <a:ext cx="4859337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ÐÑÐ¸Ð¼ ÐÑÑÐ°Ð¼Ð¾Ð½Ð¾Ð²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27398" y="0"/>
            <a:ext cx="1462208" cy="2132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72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1049</Words>
  <Application>Microsoft Office PowerPoint</Application>
  <PresentationFormat>Экран (4:3)</PresentationFormat>
  <Paragraphs>178</Paragraphs>
  <Slides>40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Arial Black</vt:lpstr>
      <vt:lpstr>Calibri</vt:lpstr>
      <vt:lpstr>Cambria</vt:lpstr>
      <vt:lpstr>Times New Roman</vt:lpstr>
      <vt:lpstr>Тема Office</vt:lpstr>
      <vt:lpstr>Научно-практическая конференция, посвященная  дню российской науки </vt:lpstr>
      <vt:lpstr>Презентация PowerPoint</vt:lpstr>
      <vt:lpstr>Презентация PowerPoint</vt:lpstr>
      <vt:lpstr>Презентация PowerPoint</vt:lpstr>
      <vt:lpstr>ВЕЛИКИЕ   РУССКИЕ   УЧЁНЫЕ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  до сих пор авиалайнеры, носящие  имя своего создателя,  Ту-154, Ту-160 перевозят пассажиров  в  дальние  точки  России, и  многих  стран  мира.  </vt:lpstr>
      <vt:lpstr>Он  способен  лететь  1200  километров  на  1 заправке, складывать  крылья  на  большой высоте</vt:lpstr>
      <vt:lpstr>Презентация PowerPoint</vt:lpstr>
      <vt:lpstr>МиГ-35</vt:lpstr>
      <vt:lpstr>Презентация PowerPoint</vt:lpstr>
      <vt:lpstr>Презентация PowerPoint</vt:lpstr>
      <vt:lpstr>Презентация PowerPoint</vt:lpstr>
      <vt:lpstr>Российские ученые из университета нефти и газа доказали, что нефть и газ никогда не закончатся. Путем экспериментов ученые доказали ,что нефть и газ могут формироваться не в результате разложения органических веществ небиологическим путем</vt:lpstr>
      <vt:lpstr>      Третий  вид  людей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 Российской  науки –  8  февраля</dc:title>
  <dc:creator>user</dc:creator>
  <cp:lastModifiedBy>PC</cp:lastModifiedBy>
  <cp:revision>105</cp:revision>
  <dcterms:created xsi:type="dcterms:W3CDTF">2019-01-25T19:14:04Z</dcterms:created>
  <dcterms:modified xsi:type="dcterms:W3CDTF">2023-02-08T09:21:51Z</dcterms:modified>
</cp:coreProperties>
</file>